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</p:sldIdLst>
  <p:sldSz cy="5143500" cx="9144000"/>
  <p:notesSz cx="6858000" cy="9144000"/>
  <p:embeddedFontLst>
    <p:embeddedFont>
      <p:font typeface="PT Sans Narrow"/>
      <p:regular r:id="rId73"/>
      <p:bold r:id="rId74"/>
    </p:embeddedFont>
    <p:embeddedFont>
      <p:font typeface="Open Sans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C01B47-01CD-4E31-B759-B5A2E0D0E6A0}">
  <a:tblStyle styleId="{CDC01B47-01CD-4E31-B759-B5A2E0D0E6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PTSansNarrow-regular.fntdata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OpenSans-regular.fntdata"/><Relationship Id="rId30" Type="http://schemas.openxmlformats.org/officeDocument/2006/relationships/slide" Target="slides/slide24.xml"/><Relationship Id="rId74" Type="http://schemas.openxmlformats.org/officeDocument/2006/relationships/font" Target="fonts/PTSansNarrow-bold.fntdata"/><Relationship Id="rId33" Type="http://schemas.openxmlformats.org/officeDocument/2006/relationships/slide" Target="slides/slide27.xml"/><Relationship Id="rId77" Type="http://schemas.openxmlformats.org/officeDocument/2006/relationships/font" Target="fonts/OpenSans-italic.fntdata"/><Relationship Id="rId32" Type="http://schemas.openxmlformats.org/officeDocument/2006/relationships/slide" Target="slides/slide26.xml"/><Relationship Id="rId76" Type="http://schemas.openxmlformats.org/officeDocument/2006/relationships/font" Target="fonts/OpenSans-bold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8" Type="http://schemas.openxmlformats.org/officeDocument/2006/relationships/font" Target="fonts/OpenSans-boldItalic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b822e7aa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b822e7aa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b822e7aac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b822e7aac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b822e7aac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b822e7aac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b822e7aac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b822e7aac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b822e7aac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b822e7aac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b822e7aac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b822e7aac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b822e7aac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b822e7aac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b822e7aac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b822e7aac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the infrastructure was run on a cluster of 8 nodes with 2 GB of RAM each on FER!!!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b822e7aac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b822e7aac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b822e7aac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b822e7aac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b2826fc4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b2826fc4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b822e7aac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b822e7aac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b822e7aac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b822e7aac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b822e7aac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b822e7aac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b822e7aac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b822e7aac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only used 13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b822e7aac_1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b822e7aac_1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b2826fc4e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b2826fc4e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b2826fc4e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b2826fc4e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b822e7aac_1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b822e7aac_1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SAy its additionally rounded to 3 decimal points!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b822e7aac_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8b822e7aac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b822e7aac_1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8b822e7aac_1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b822e7aac_1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8b822e7aac_1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b822e7aa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b822e7aa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b2826fc4e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b2826fc4e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231823ce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231823ce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b822e7aac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b822e7aa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8b2826fc4e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8b2826fc4e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8b2826fc4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8b2826fc4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b2826fc4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8b2826fc4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b822e7aac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b822e7aac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8b2826fc4e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8b2826fc4e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8b2826fc4e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8b2826fc4e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8b2826fc4e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8b2826fc4e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b822e7aac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b822e7aa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8b2826fc4e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8b2826fc4e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8b822e7aac_1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8b822e7aac_1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8b21315a2d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8b21315a2d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b822e7aac_1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8b822e7aac_1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b822e7aa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8b822e7aa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8b822e7aac_1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8b822e7aac_1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8b2826fc4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8b2826fc4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8b2826fc4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8b2826fc4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8b21315a2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8b21315a2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8b2826fc4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8b2826fc4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b822e7aac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b822e7aac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8b2826fc4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8b2826fc4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8b2826fc4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8b2826fc4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8b2826fc4e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8b2826fc4e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8b2826fc4e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8b2826fc4e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8b2826fc4e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8b2826fc4e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8b822e7aac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8b822e7aac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8b822e7aac_1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8b822e7aac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8b822e7aac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8b822e7aac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8b822e7aac_1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8b822e7aac_1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430 and 140 M rows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8b822e7aac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8b822e7aac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b92d591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b92d591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8b822e7aac_1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8b822e7aac_1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8b822e7aac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8b822e7aac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8b822e7aac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8b822e7aac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8b822e7aac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8b822e7aac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8b822e7aac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8b822e7aac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8b822e7aac_1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8b822e7aac_1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8b2826fc4e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8b2826fc4e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b822e7aac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b822e7aac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b822e7aac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b822e7aa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b822e7aac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b822e7aac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17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34.png"/><Relationship Id="rId6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Relationship Id="rId5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Relationship Id="rId4" Type="http://schemas.openxmlformats.org/officeDocument/2006/relationships/image" Target="../media/image77.png"/><Relationship Id="rId9" Type="http://schemas.openxmlformats.org/officeDocument/2006/relationships/image" Target="../media/image39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8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84.png"/><Relationship Id="rId6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jpg"/><Relationship Id="rId4" Type="http://schemas.openxmlformats.org/officeDocument/2006/relationships/image" Target="../media/image4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jpg"/><Relationship Id="rId4" Type="http://schemas.openxmlformats.org/officeDocument/2006/relationships/image" Target="../media/image42.jpg"/><Relationship Id="rId5" Type="http://schemas.openxmlformats.org/officeDocument/2006/relationships/image" Target="../media/image41.jpg"/><Relationship Id="rId6" Type="http://schemas.openxmlformats.org/officeDocument/2006/relationships/image" Target="../media/image6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jpg"/><Relationship Id="rId4" Type="http://schemas.openxmlformats.org/officeDocument/2006/relationships/image" Target="../media/image48.jpg"/><Relationship Id="rId5" Type="http://schemas.openxmlformats.org/officeDocument/2006/relationships/image" Target="../media/image45.jpg"/><Relationship Id="rId6" Type="http://schemas.openxmlformats.org/officeDocument/2006/relationships/image" Target="../media/image4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jpg"/><Relationship Id="rId4" Type="http://schemas.openxmlformats.org/officeDocument/2006/relationships/image" Target="../media/image52.jpg"/><Relationship Id="rId5" Type="http://schemas.openxmlformats.org/officeDocument/2006/relationships/image" Target="../media/image51.jpg"/><Relationship Id="rId6" Type="http://schemas.openxmlformats.org/officeDocument/2006/relationships/image" Target="../media/image5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50.png"/><Relationship Id="rId8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jpg"/><Relationship Id="rId4" Type="http://schemas.openxmlformats.org/officeDocument/2006/relationships/image" Target="../media/image53.jpg"/><Relationship Id="rId5" Type="http://schemas.openxmlformats.org/officeDocument/2006/relationships/image" Target="../media/image59.jpg"/><Relationship Id="rId6" Type="http://schemas.openxmlformats.org/officeDocument/2006/relationships/image" Target="../media/image5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jpg"/><Relationship Id="rId4" Type="http://schemas.openxmlformats.org/officeDocument/2006/relationships/image" Target="../media/image58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2.jpg"/><Relationship Id="rId4" Type="http://schemas.openxmlformats.org/officeDocument/2006/relationships/image" Target="../media/image60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7.jpg"/><Relationship Id="rId4" Type="http://schemas.openxmlformats.org/officeDocument/2006/relationships/image" Target="../media/image76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3.jpg"/><Relationship Id="rId4" Type="http://schemas.openxmlformats.org/officeDocument/2006/relationships/image" Target="../media/image69.jpg"/><Relationship Id="rId5" Type="http://schemas.openxmlformats.org/officeDocument/2006/relationships/image" Target="../media/image66.jpg"/><Relationship Id="rId6" Type="http://schemas.openxmlformats.org/officeDocument/2006/relationships/image" Target="../media/image64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5.jpg"/><Relationship Id="rId4" Type="http://schemas.openxmlformats.org/officeDocument/2006/relationships/image" Target="../media/image68.jpg"/><Relationship Id="rId5" Type="http://schemas.openxmlformats.org/officeDocument/2006/relationships/image" Target="../media/image75.jpg"/><Relationship Id="rId6" Type="http://schemas.openxmlformats.org/officeDocument/2006/relationships/image" Target="../media/image7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7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9.jpg"/><Relationship Id="rId4" Type="http://schemas.openxmlformats.org/officeDocument/2006/relationships/image" Target="../media/image73.jpg"/><Relationship Id="rId5" Type="http://schemas.openxmlformats.org/officeDocument/2006/relationships/image" Target="../media/image74.jpg"/><Relationship Id="rId6" Type="http://schemas.openxmlformats.org/officeDocument/2006/relationships/image" Target="../media/image7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8.jpg"/><Relationship Id="rId4" Type="http://schemas.openxmlformats.org/officeDocument/2006/relationships/image" Target="../media/image88.jpg"/><Relationship Id="rId5" Type="http://schemas.openxmlformats.org/officeDocument/2006/relationships/image" Target="../media/image80.jpg"/><Relationship Id="rId6" Type="http://schemas.openxmlformats.org/officeDocument/2006/relationships/image" Target="../media/image82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1.jpg"/><Relationship Id="rId4" Type="http://schemas.openxmlformats.org/officeDocument/2006/relationships/image" Target="../media/image83.jpg"/><Relationship Id="rId5" Type="http://schemas.openxmlformats.org/officeDocument/2006/relationships/image" Target="../media/image85.jpg"/><Relationship Id="rId6" Type="http://schemas.openxmlformats.org/officeDocument/2006/relationships/image" Target="../media/image9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7.png"/><Relationship Id="rId4" Type="http://schemas.openxmlformats.org/officeDocument/2006/relationships/image" Target="../media/image45.jpg"/><Relationship Id="rId5" Type="http://schemas.openxmlformats.org/officeDocument/2006/relationships/image" Target="../media/image47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4.png"/><Relationship Id="rId4" Type="http://schemas.openxmlformats.org/officeDocument/2006/relationships/image" Target="../media/image7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9.jpg"/><Relationship Id="rId4" Type="http://schemas.openxmlformats.org/officeDocument/2006/relationships/image" Target="../media/image101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0.jpg"/><Relationship Id="rId4" Type="http://schemas.openxmlformats.org/officeDocument/2006/relationships/image" Target="../media/image95.jpg"/><Relationship Id="rId5" Type="http://schemas.openxmlformats.org/officeDocument/2006/relationships/image" Target="../media/image96.jpg"/><Relationship Id="rId6" Type="http://schemas.openxmlformats.org/officeDocument/2006/relationships/image" Target="../media/image98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9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4000"/>
              <a:t>Exploratory and Data Mining Analysis in Big Data Environment</a:t>
            </a:r>
            <a:endParaRPr sz="40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Tin Ivan Križ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0" y="4621825"/>
            <a:ext cx="3885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1100"/>
              <a:t>Mentor: izv. prof. dr. sc. Damir Pintar</a:t>
            </a:r>
            <a:br>
              <a:rPr lang="hr" sz="1100"/>
            </a:br>
            <a:r>
              <a:rPr lang="hr" sz="1100"/>
              <a:t>Faculty of Electrical Engineering and Computing</a:t>
            </a:r>
            <a:endParaRPr sz="11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200" y="4656225"/>
            <a:ext cx="824325" cy="4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/>
        </p:nvSpPr>
        <p:spPr>
          <a:xfrm>
            <a:off x="311700" y="1213975"/>
            <a:ext cx="8258400" cy="24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hr" sz="2000">
                <a:latin typeface="Open Sans"/>
                <a:ea typeface="Open Sans"/>
                <a:cs typeface="Open Sans"/>
                <a:sym typeface="Open Sans"/>
              </a:rPr>
              <a:t>distributed data processing engine</a:t>
            </a:r>
            <a:br>
              <a:rPr i="1" lang="hr" sz="2000">
                <a:latin typeface="Open Sans"/>
                <a:ea typeface="Open Sans"/>
                <a:cs typeface="Open Sans"/>
                <a:sym typeface="Open Sans"/>
              </a:rPr>
            </a:br>
            <a:endParaRPr i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hr" sz="2000">
                <a:latin typeface="Open Sans"/>
                <a:ea typeface="Open Sans"/>
                <a:cs typeface="Open Sans"/>
                <a:sym typeface="Open Sans"/>
              </a:rPr>
              <a:t>performs </a:t>
            </a:r>
            <a:r>
              <a:rPr lang="hr" sz="2000">
                <a:latin typeface="Open Sans"/>
                <a:ea typeface="Open Sans"/>
                <a:cs typeface="Open Sans"/>
                <a:sym typeface="Open Sans"/>
              </a:rPr>
              <a:t>data processing </a:t>
            </a:r>
            <a:r>
              <a:rPr lang="hr" sz="2000">
                <a:latin typeface="Open Sans"/>
                <a:ea typeface="Open Sans"/>
                <a:cs typeface="Open Sans"/>
                <a:sym typeface="Open Sans"/>
              </a:rPr>
              <a:t>in RAM</a:t>
            </a:r>
            <a:br>
              <a:rPr lang="hr" sz="2000">
                <a:latin typeface="Open Sans"/>
                <a:ea typeface="Open Sans"/>
                <a:cs typeface="Open Sans"/>
                <a:sym typeface="Open Sans"/>
              </a:rPr>
            </a:b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hr" sz="2000">
                <a:latin typeface="Open Sans"/>
                <a:ea typeface="Open Sans"/>
                <a:cs typeface="Open Sans"/>
                <a:sym typeface="Open Sans"/>
              </a:rPr>
              <a:t>most actively developed</a:t>
            </a:r>
            <a:br>
              <a:rPr lang="hr" sz="2000">
                <a:latin typeface="Open Sans"/>
                <a:ea typeface="Open Sans"/>
                <a:cs typeface="Open Sans"/>
                <a:sym typeface="Open Sans"/>
              </a:rPr>
            </a:b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hr" sz="2000">
                <a:latin typeface="Open Sans"/>
                <a:ea typeface="Open Sans"/>
                <a:cs typeface="Open Sans"/>
                <a:sym typeface="Open Sans"/>
              </a:rPr>
              <a:t>supports: Java, Scala, Python and R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About Apache Spark</a:t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9370" y="245629"/>
            <a:ext cx="1096101" cy="5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3400"/>
              <a:t>2</a:t>
            </a:r>
            <a:r>
              <a:rPr lang="hr" sz="3400"/>
              <a:t>.2 The R interface to Apache Spark</a:t>
            </a:r>
            <a:endParaRPr sz="3400"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375" y="2838789"/>
            <a:ext cx="12192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625" y="2653450"/>
            <a:ext cx="12192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3609" y="2962929"/>
            <a:ext cx="736782" cy="5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/>
        </p:nvSpPr>
        <p:spPr>
          <a:xfrm>
            <a:off x="311700" y="1213975"/>
            <a:ext cx="7912800" cy="24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Char char="●"/>
            </a:pPr>
            <a:r>
              <a:rPr lang="hr" sz="1700">
                <a:latin typeface="Open Sans"/>
                <a:ea typeface="Open Sans"/>
                <a:cs typeface="Open Sans"/>
                <a:sym typeface="Open Sans"/>
              </a:rPr>
              <a:t>second most popular language for data analysis, after Python</a:t>
            </a:r>
            <a:br>
              <a:rPr lang="hr" sz="1700">
                <a:latin typeface="Open Sans"/>
                <a:ea typeface="Open Sans"/>
                <a:cs typeface="Open Sans"/>
                <a:sym typeface="Open Sans"/>
              </a:rPr>
            </a:b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Char char="●"/>
            </a:pPr>
            <a:r>
              <a:rPr lang="hr" sz="1700">
                <a:latin typeface="Open Sans"/>
                <a:ea typeface="Open Sans"/>
                <a:cs typeface="Open Sans"/>
                <a:sym typeface="Open Sans"/>
              </a:rPr>
              <a:t>designed by statisticians for statisticians	=	ease of use</a:t>
            </a:r>
            <a:br>
              <a:rPr lang="hr" sz="1700">
                <a:latin typeface="Open Sans"/>
                <a:ea typeface="Open Sans"/>
                <a:cs typeface="Open Sans"/>
                <a:sym typeface="Open Sans"/>
              </a:rPr>
            </a:b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Char char="●"/>
            </a:pPr>
            <a:r>
              <a:rPr lang="hr" sz="1700">
                <a:latin typeface="Open Sans"/>
                <a:ea typeface="Open Sans"/>
                <a:cs typeface="Open Sans"/>
                <a:sym typeface="Open Sans"/>
              </a:rPr>
              <a:t>large community	=	rich package archive and support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About the R language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509" y="245629"/>
            <a:ext cx="736782" cy="5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/>
        </p:nvSpPr>
        <p:spPr>
          <a:xfrm>
            <a:off x="311700" y="1213975"/>
            <a:ext cx="7912800" cy="24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hr" sz="1600">
                <a:latin typeface="Open Sans"/>
                <a:ea typeface="Open Sans"/>
                <a:cs typeface="Open Sans"/>
                <a:sym typeface="Open Sans"/>
              </a:rPr>
              <a:t>R interface to Apache Spark</a:t>
            </a:r>
            <a:br>
              <a:rPr lang="hr" sz="1600">
                <a:latin typeface="Open Sans"/>
                <a:ea typeface="Open Sans"/>
                <a:cs typeface="Open Sans"/>
                <a:sym typeface="Open Sans"/>
              </a:rPr>
            </a:b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hr" sz="1600">
                <a:latin typeface="Open Sans"/>
                <a:ea typeface="Open Sans"/>
                <a:cs typeface="Open Sans"/>
                <a:sym typeface="Open Sans"/>
              </a:rPr>
              <a:t>built on top of popular </a:t>
            </a:r>
            <a:r>
              <a:rPr i="1" lang="hr" sz="1600">
                <a:latin typeface="Open Sans"/>
                <a:ea typeface="Open Sans"/>
                <a:cs typeface="Open Sans"/>
                <a:sym typeface="Open Sans"/>
              </a:rPr>
              <a:t>dplyr</a:t>
            </a:r>
            <a:r>
              <a:rPr lang="hr" sz="1600">
                <a:latin typeface="Open Sans"/>
                <a:ea typeface="Open Sans"/>
                <a:cs typeface="Open Sans"/>
                <a:sym typeface="Open Sans"/>
              </a:rPr>
              <a:t> package</a:t>
            </a:r>
            <a:br>
              <a:rPr lang="hr" sz="1600">
                <a:latin typeface="Open Sans"/>
                <a:ea typeface="Open Sans"/>
                <a:cs typeface="Open Sans"/>
                <a:sym typeface="Open Sans"/>
              </a:rPr>
            </a:b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hr" sz="1600">
                <a:latin typeface="Open Sans"/>
                <a:ea typeface="Open Sans"/>
                <a:cs typeface="Open Sans"/>
                <a:sym typeface="Open Sans"/>
              </a:rPr>
              <a:t>higher level of abstraction = less Spark details, but also less functionalities</a:t>
            </a:r>
            <a:br>
              <a:rPr lang="hr" sz="1600">
                <a:latin typeface="Open Sans"/>
                <a:ea typeface="Open Sans"/>
                <a:cs typeface="Open Sans"/>
                <a:sym typeface="Open Sans"/>
              </a:rPr>
            </a:b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hr" sz="1600">
                <a:latin typeface="Open Sans"/>
                <a:ea typeface="Open Sans"/>
                <a:cs typeface="Open Sans"/>
                <a:sym typeface="Open Sans"/>
              </a:rPr>
              <a:t>supports almost all MLlib machine learning models 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Package </a:t>
            </a:r>
            <a:r>
              <a:rPr i="1" lang="hr"/>
              <a:t>sparkly</a:t>
            </a:r>
            <a:endParaRPr i="1"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509" y="245629"/>
            <a:ext cx="736782" cy="5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ctrTitle"/>
          </p:nvPr>
        </p:nvSpPr>
        <p:spPr>
          <a:xfrm>
            <a:off x="859350" y="1742025"/>
            <a:ext cx="74253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hr" sz="3800"/>
            </a:br>
            <a:r>
              <a:rPr lang="hr" sz="3800"/>
              <a:t>3	A practical example of big data analysis</a:t>
            </a:r>
            <a:endParaRPr sz="3800"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375" y="2838789"/>
            <a:ext cx="12192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625" y="2653450"/>
            <a:ext cx="121920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3400"/>
              <a:t>3.1 Introduction to the analysis</a:t>
            </a:r>
            <a:endParaRPr sz="3400"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375" y="2838789"/>
            <a:ext cx="12192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625" y="2653450"/>
            <a:ext cx="121920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/>
          <p:nvPr/>
        </p:nvSpPr>
        <p:spPr>
          <a:xfrm>
            <a:off x="6160125" y="1079625"/>
            <a:ext cx="2886300" cy="38106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8"/>
          <p:cNvSpPr/>
          <p:nvPr/>
        </p:nvSpPr>
        <p:spPr>
          <a:xfrm>
            <a:off x="204775" y="1079625"/>
            <a:ext cx="2886300" cy="38106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8"/>
          <p:cNvSpPr txBox="1"/>
          <p:nvPr/>
        </p:nvSpPr>
        <p:spPr>
          <a:xfrm>
            <a:off x="1267523" y="1251175"/>
            <a:ext cx="7608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r" sz="1700"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 b="1"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3165375" y="1079625"/>
            <a:ext cx="2886300" cy="38106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Use case: Tips in NYC taxis</a:t>
            </a:r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796" y="2150179"/>
            <a:ext cx="2166274" cy="13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7584" y="2150179"/>
            <a:ext cx="1208841" cy="13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 txBox="1"/>
          <p:nvPr/>
        </p:nvSpPr>
        <p:spPr>
          <a:xfrm>
            <a:off x="4160088" y="1315675"/>
            <a:ext cx="823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r" sz="1700">
                <a:latin typeface="Open Sans"/>
                <a:ea typeface="Open Sans"/>
                <a:cs typeface="Open Sans"/>
                <a:sym typeface="Open Sans"/>
              </a:rPr>
              <a:t>Goal</a:t>
            </a:r>
            <a:endParaRPr b="1"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28"/>
          <p:cNvSpPr txBox="1"/>
          <p:nvPr/>
        </p:nvSpPr>
        <p:spPr>
          <a:xfrm>
            <a:off x="6723386" y="1354975"/>
            <a:ext cx="17598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r" sz="1700">
                <a:latin typeface="Open Sans"/>
                <a:ea typeface="Open Sans"/>
                <a:cs typeface="Open Sans"/>
                <a:sym typeface="Open Sans"/>
              </a:rPr>
              <a:t>Infrastructure</a:t>
            </a:r>
            <a:endParaRPr b="1"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7" name="Google Shape;187;p28"/>
          <p:cNvGrpSpPr/>
          <p:nvPr/>
        </p:nvGrpSpPr>
        <p:grpSpPr>
          <a:xfrm>
            <a:off x="6752296" y="2056529"/>
            <a:ext cx="1730885" cy="2615025"/>
            <a:chOff x="6196721" y="1788417"/>
            <a:chExt cx="1730885" cy="2615025"/>
          </a:xfrm>
        </p:grpSpPr>
        <p:pic>
          <p:nvPicPr>
            <p:cNvPr id="188" name="Google Shape;188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14120" y="2359317"/>
              <a:ext cx="1096101" cy="570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03409" y="2930210"/>
              <a:ext cx="1517475" cy="8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96721" y="3586692"/>
              <a:ext cx="1730885" cy="8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693771" y="1788417"/>
              <a:ext cx="736782" cy="570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3400"/>
              <a:t>3.2 Domain research</a:t>
            </a:r>
            <a:endParaRPr sz="3400"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375" y="2838789"/>
            <a:ext cx="12192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625" y="2653450"/>
            <a:ext cx="121920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/>
        </p:nvSpPr>
        <p:spPr>
          <a:xfrm>
            <a:off x="311700" y="1213975"/>
            <a:ext cx="6616200" cy="24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Tip is a </a:t>
            </a:r>
            <a:r>
              <a:rPr b="1" lang="hr">
                <a:latin typeface="Open Sans"/>
                <a:ea typeface="Open Sans"/>
                <a:cs typeface="Open Sans"/>
                <a:sym typeface="Open Sans"/>
              </a:rPr>
              <a:t>voluntary </a:t>
            </a:r>
            <a:r>
              <a:rPr lang="hr">
                <a:latin typeface="Open Sans"/>
                <a:ea typeface="Open Sans"/>
                <a:cs typeface="Open Sans"/>
                <a:sym typeface="Open Sans"/>
              </a:rPr>
              <a:t>addition to the basic price of the service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Dates back to the 19th century in the United States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Tipped professions include a wide range of jobs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30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 Role of tipping in the United States’ economy</a:t>
            </a:r>
            <a:endParaRPr i="1"/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91" y="3917516"/>
            <a:ext cx="1975825" cy="10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6475" y="3917525"/>
            <a:ext cx="1610321" cy="10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1650" y="3917525"/>
            <a:ext cx="1899898" cy="10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0650" y="3874550"/>
            <a:ext cx="1603051" cy="10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Tipping in NYC taxis</a:t>
            </a:r>
            <a:endParaRPr i="1"/>
          </a:p>
        </p:txBody>
      </p:sp>
      <p:sp>
        <p:nvSpPr>
          <p:cNvPr id="214" name="Google Shape;214;p31"/>
          <p:cNvSpPr txBox="1"/>
          <p:nvPr/>
        </p:nvSpPr>
        <p:spPr>
          <a:xfrm>
            <a:off x="311700" y="1213975"/>
            <a:ext cx="6616200" cy="24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Every car contains a device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Customers can choose between default tip options - 20, 25, 30 %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52" y="2463400"/>
            <a:ext cx="3601398" cy="22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250" y="2463400"/>
            <a:ext cx="3086875" cy="22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/>
        </p:nvSpPr>
        <p:spPr>
          <a:xfrm>
            <a:off x="311700" y="1091450"/>
            <a:ext cx="7912800" cy="3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AutoNum type="arabicPeriod"/>
            </a:pPr>
            <a:r>
              <a:rPr b="1" lang="hr" sz="1900">
                <a:latin typeface="Open Sans"/>
                <a:ea typeface="Open Sans"/>
                <a:cs typeface="Open Sans"/>
                <a:sym typeface="Open Sans"/>
              </a:rPr>
              <a:t>Big data</a:t>
            </a:r>
            <a:endParaRPr b="1" sz="1900"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AutoNum type="alphaLcPeriod"/>
            </a:pPr>
            <a:r>
              <a:rPr lang="hr" sz="1900">
                <a:latin typeface="Open Sans"/>
                <a:ea typeface="Open Sans"/>
                <a:cs typeface="Open Sans"/>
                <a:sym typeface="Open Sans"/>
              </a:rPr>
              <a:t>Data growth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AutoNum type="alphaLcPeriod"/>
            </a:pPr>
            <a:r>
              <a:rPr lang="hr" sz="1900">
                <a:latin typeface="Open Sans"/>
                <a:ea typeface="Open Sans"/>
                <a:cs typeface="Open Sans"/>
                <a:sym typeface="Open Sans"/>
              </a:rPr>
              <a:t>What is </a:t>
            </a:r>
            <a:r>
              <a:rPr i="1" lang="hr" sz="1900">
                <a:latin typeface="Open Sans"/>
                <a:ea typeface="Open Sans"/>
                <a:cs typeface="Open Sans"/>
                <a:sym typeface="Open Sans"/>
              </a:rPr>
              <a:t>big data</a:t>
            </a:r>
            <a:r>
              <a:rPr lang="hr" sz="1900"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AutoNum type="alphaLcPeriod"/>
            </a:pPr>
            <a:r>
              <a:rPr lang="hr" sz="1900">
                <a:latin typeface="Open Sans"/>
                <a:ea typeface="Open Sans"/>
                <a:cs typeface="Open Sans"/>
                <a:sym typeface="Open Sans"/>
              </a:rPr>
              <a:t>Potential of </a:t>
            </a:r>
            <a:r>
              <a:rPr i="1" lang="hr" sz="1900">
                <a:latin typeface="Open Sans"/>
                <a:ea typeface="Open Sans"/>
                <a:cs typeface="Open Sans"/>
                <a:sym typeface="Open Sans"/>
              </a:rPr>
              <a:t>big data</a:t>
            </a:r>
            <a:endParaRPr i="1" sz="1900"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AutoNum type="arabicPeriod"/>
            </a:pPr>
            <a:r>
              <a:rPr b="1" lang="hr" sz="1900">
                <a:latin typeface="Open Sans"/>
                <a:ea typeface="Open Sans"/>
                <a:cs typeface="Open Sans"/>
                <a:sym typeface="Open Sans"/>
              </a:rPr>
              <a:t>Apache Spark and its R integration</a:t>
            </a:r>
            <a:endParaRPr b="1" sz="1900"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AutoNum type="alphaLcPeriod"/>
            </a:pPr>
            <a:r>
              <a:rPr lang="hr" sz="1900">
                <a:latin typeface="Open Sans"/>
                <a:ea typeface="Open Sans"/>
                <a:cs typeface="Open Sans"/>
                <a:sym typeface="Open Sans"/>
              </a:rPr>
              <a:t>Apache Spark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AutoNum type="alphaLcPeriod"/>
            </a:pPr>
            <a:r>
              <a:rPr lang="hr" sz="1900">
                <a:latin typeface="Open Sans"/>
                <a:ea typeface="Open Sans"/>
                <a:cs typeface="Open Sans"/>
                <a:sym typeface="Open Sans"/>
              </a:rPr>
              <a:t>the R interface to Apache Spark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AutoNum type="arabicPeriod"/>
            </a:pPr>
            <a:r>
              <a:rPr b="1" lang="hr" sz="1900">
                <a:latin typeface="Open Sans"/>
                <a:ea typeface="Open Sans"/>
                <a:cs typeface="Open Sans"/>
                <a:sym typeface="Open Sans"/>
              </a:rPr>
              <a:t>A practical example of big data analysis</a:t>
            </a:r>
            <a:endParaRPr b="1" sz="1900"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AutoNum type="alphaLcPeriod"/>
            </a:pPr>
            <a:r>
              <a:rPr lang="hr" sz="1900">
                <a:latin typeface="Open Sans"/>
                <a:ea typeface="Open Sans"/>
                <a:cs typeface="Open Sans"/>
                <a:sym typeface="Open Sans"/>
              </a:rPr>
              <a:t>Introduction to the analysis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AutoNum type="alphaLcPeriod"/>
            </a:pPr>
            <a:r>
              <a:rPr lang="hr" sz="1900">
                <a:latin typeface="Open Sans"/>
                <a:ea typeface="Open Sans"/>
                <a:cs typeface="Open Sans"/>
                <a:sym typeface="Open Sans"/>
              </a:rPr>
              <a:t>Exploratory data analysis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AutoNum type="alphaLcPeriod"/>
            </a:pPr>
            <a:r>
              <a:rPr lang="hr" sz="1900">
                <a:latin typeface="Open Sans"/>
                <a:ea typeface="Open Sans"/>
                <a:cs typeface="Open Sans"/>
                <a:sym typeface="Open Sans"/>
              </a:rPr>
              <a:t>Data mining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AutoNum type="alphaLcPeriod"/>
            </a:pPr>
            <a:r>
              <a:rPr lang="hr" sz="1900">
                <a:latin typeface="Open Sans"/>
                <a:ea typeface="Open Sans"/>
                <a:cs typeface="Open Sans"/>
                <a:sym typeface="Open Sans"/>
              </a:rPr>
              <a:t>Conclusion to the analysis and future work</a:t>
            </a:r>
            <a:endParaRPr b="1"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>
            <p:ph type="title"/>
          </p:nvPr>
        </p:nvSpPr>
        <p:spPr>
          <a:xfrm>
            <a:off x="311700" y="3078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Overview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/>
          <p:nvPr/>
        </p:nvSpPr>
        <p:spPr>
          <a:xfrm>
            <a:off x="449800" y="1018950"/>
            <a:ext cx="4059900" cy="394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2"/>
          <p:cNvSpPr/>
          <p:nvPr/>
        </p:nvSpPr>
        <p:spPr>
          <a:xfrm>
            <a:off x="4687750" y="1018950"/>
            <a:ext cx="4059900" cy="394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2"/>
          <p:cNvSpPr txBox="1"/>
          <p:nvPr/>
        </p:nvSpPr>
        <p:spPr>
          <a:xfrm>
            <a:off x="644050" y="2000175"/>
            <a:ext cx="3622800" cy="24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lang="hr">
                <a:latin typeface="Open Sans"/>
                <a:ea typeface="Open Sans"/>
                <a:cs typeface="Open Sans"/>
                <a:sym typeface="Open Sans"/>
              </a:rPr>
              <a:t>etter approximation of cash tips for taxi companies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Increase of taxi driver’s income</a:t>
            </a:r>
            <a:br>
              <a:rPr lang="hr">
                <a:latin typeface="Open Sans"/>
                <a:ea typeface="Open Sans"/>
                <a:cs typeface="Open Sans"/>
                <a:sym typeface="Open Sans"/>
              </a:rPr>
            </a:br>
            <a:br>
              <a:rPr lang="hr" u="sng">
                <a:latin typeface="Open Sans"/>
                <a:ea typeface="Open Sans"/>
                <a:cs typeface="Open Sans"/>
                <a:sym typeface="Open Sans"/>
              </a:rPr>
            </a:br>
            <a:r>
              <a:rPr lang="hr" sz="1100" u="sng">
                <a:latin typeface="Open Sans"/>
                <a:ea typeface="Open Sans"/>
                <a:cs typeface="Open Sans"/>
                <a:sym typeface="Open Sans"/>
              </a:rPr>
              <a:t>Revenue </a:t>
            </a:r>
            <a:r>
              <a:rPr lang="hr" sz="1100">
                <a:latin typeface="Open Sans"/>
                <a:ea typeface="Open Sans"/>
                <a:cs typeface="Open Sans"/>
                <a:sym typeface="Open Sans"/>
              </a:rPr>
              <a:t>of taxi &amp; limousine services in United States in 2019:</a:t>
            </a:r>
            <a:br>
              <a:rPr lang="hr" sz="1100"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hr" sz="1900">
                <a:latin typeface="Open Sans"/>
                <a:ea typeface="Open Sans"/>
                <a:cs typeface="Open Sans"/>
                <a:sym typeface="Open Sans"/>
              </a:rPr>
              <a:t>~$31 billion </a:t>
            </a:r>
            <a:br>
              <a:rPr b="1" lang="hr" sz="1900">
                <a:latin typeface="Open Sans"/>
                <a:ea typeface="Open Sans"/>
                <a:cs typeface="Open Sans"/>
                <a:sym typeface="Open Sans"/>
              </a:rPr>
            </a:br>
            <a:r>
              <a:rPr lang="hr" sz="1100">
                <a:latin typeface="Open Sans"/>
                <a:ea typeface="Open Sans"/>
                <a:cs typeface="Open Sans"/>
                <a:sym typeface="Open Sans"/>
              </a:rPr>
              <a:t>which means that there is approximately  </a:t>
            </a:r>
            <a:br>
              <a:rPr lang="hr" sz="1100"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hr" sz="1900">
                <a:latin typeface="Open Sans"/>
                <a:ea typeface="Open Sans"/>
                <a:cs typeface="Open Sans"/>
                <a:sym typeface="Open Sans"/>
              </a:rPr>
              <a:t>~$4.65 billion</a:t>
            </a:r>
            <a:r>
              <a:rPr lang="hr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hr" sz="1100">
                <a:latin typeface="Open Sans"/>
                <a:ea typeface="Open Sans"/>
                <a:cs typeface="Open Sans"/>
                <a:sym typeface="Open Sans"/>
              </a:rPr>
            </a:br>
            <a:r>
              <a:rPr lang="hr" sz="1100">
                <a:latin typeface="Open Sans"/>
                <a:ea typeface="Open Sans"/>
                <a:cs typeface="Open Sans"/>
                <a:sym typeface="Open Sans"/>
              </a:rPr>
              <a:t>(15%) generated in tips. Increase of merely 0.1% would be worth </a:t>
            </a:r>
            <a:br>
              <a:rPr lang="hr" sz="1100"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hr" sz="1900">
                <a:latin typeface="Open Sans"/>
                <a:ea typeface="Open Sans"/>
                <a:cs typeface="Open Sans"/>
                <a:sym typeface="Open Sans"/>
              </a:rPr>
              <a:t>~$4.65 million</a:t>
            </a:r>
            <a:r>
              <a:rPr lang="hr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hr" sz="1100">
                <a:latin typeface="Open Sans"/>
                <a:ea typeface="Open Sans"/>
                <a:cs typeface="Open Sans"/>
                <a:sym typeface="Open Sans"/>
              </a:rPr>
            </a:br>
            <a:r>
              <a:rPr lang="hr" sz="1100">
                <a:latin typeface="Open Sans"/>
                <a:ea typeface="Open Sans"/>
                <a:cs typeface="Open Sans"/>
                <a:sym typeface="Open Sans"/>
              </a:rPr>
              <a:t>for the industry</a:t>
            </a:r>
            <a:br>
              <a:rPr lang="hr" sz="1100">
                <a:latin typeface="Open Sans"/>
                <a:ea typeface="Open Sans"/>
                <a:cs typeface="Open Sans"/>
                <a:sym typeface="Open Sans"/>
              </a:rPr>
            </a:b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32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Value of the research</a:t>
            </a:r>
            <a:endParaRPr i="1"/>
          </a:p>
        </p:txBody>
      </p:sp>
      <p:sp>
        <p:nvSpPr>
          <p:cNvPr id="225" name="Google Shape;225;p32"/>
          <p:cNvSpPr txBox="1"/>
          <p:nvPr/>
        </p:nvSpPr>
        <p:spPr>
          <a:xfrm>
            <a:off x="4847875" y="2000175"/>
            <a:ext cx="3622800" cy="24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research may be useful for the general psychological and economical scientific research of the tipping system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2536" y="1087749"/>
            <a:ext cx="777725" cy="7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8025" y="1122900"/>
            <a:ext cx="707401" cy="70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8800" y="1173225"/>
            <a:ext cx="294250" cy="2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/>
          <p:nvPr/>
        </p:nvSpPr>
        <p:spPr>
          <a:xfrm>
            <a:off x="984825" y="2797475"/>
            <a:ext cx="3282000" cy="20928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3400"/>
              <a:t>3.3 Exploratory data analysis</a:t>
            </a:r>
            <a:endParaRPr sz="3400"/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375" y="2838789"/>
            <a:ext cx="12192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625" y="2653450"/>
            <a:ext cx="121920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630" y="220025"/>
            <a:ext cx="3877476" cy="470342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4"/>
          <p:cNvSpPr txBox="1"/>
          <p:nvPr>
            <p:ph type="title"/>
          </p:nvPr>
        </p:nvSpPr>
        <p:spPr>
          <a:xfrm>
            <a:off x="443350" y="521425"/>
            <a:ext cx="3096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Dataset</a:t>
            </a:r>
            <a:endParaRPr/>
          </a:p>
        </p:txBody>
      </p:sp>
      <p:sp>
        <p:nvSpPr>
          <p:cNvPr id="243" name="Google Shape;243;p34"/>
          <p:cNvSpPr txBox="1"/>
          <p:nvPr/>
        </p:nvSpPr>
        <p:spPr>
          <a:xfrm>
            <a:off x="643550" y="1379725"/>
            <a:ext cx="2954400" cy="24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official dataset published by the </a:t>
            </a:r>
            <a:r>
              <a:rPr i="1" lang="hr">
                <a:latin typeface="Open Sans"/>
                <a:ea typeface="Open Sans"/>
                <a:cs typeface="Open Sans"/>
                <a:sym typeface="Open Sans"/>
              </a:rPr>
              <a:t>NYC Taxi &amp; Limousine commission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32.6 GB in parquet format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over 1.3 billion taxi rides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January 2009 to June 2016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24 features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p34"/>
          <p:cNvSpPr/>
          <p:nvPr/>
        </p:nvSpPr>
        <p:spPr>
          <a:xfrm>
            <a:off x="4313700" y="462925"/>
            <a:ext cx="258300" cy="58500"/>
          </a:xfrm>
          <a:prstGeom prst="rightArrow">
            <a:avLst>
              <a:gd fmla="val 50000" name="adj1"/>
              <a:gd fmla="val 50000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4"/>
          <p:cNvSpPr/>
          <p:nvPr/>
        </p:nvSpPr>
        <p:spPr>
          <a:xfrm>
            <a:off x="4313700" y="586075"/>
            <a:ext cx="258300" cy="58500"/>
          </a:xfrm>
          <a:prstGeom prst="rightArrow">
            <a:avLst>
              <a:gd fmla="val 50000" name="adj1"/>
              <a:gd fmla="val 50000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4"/>
          <p:cNvSpPr/>
          <p:nvPr/>
        </p:nvSpPr>
        <p:spPr>
          <a:xfrm>
            <a:off x="4313700" y="709225"/>
            <a:ext cx="258300" cy="58500"/>
          </a:xfrm>
          <a:prstGeom prst="rightArrow">
            <a:avLst>
              <a:gd fmla="val 50000" name="adj1"/>
              <a:gd fmla="val 50000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4"/>
          <p:cNvSpPr/>
          <p:nvPr/>
        </p:nvSpPr>
        <p:spPr>
          <a:xfrm>
            <a:off x="4313700" y="832375"/>
            <a:ext cx="258300" cy="58500"/>
          </a:xfrm>
          <a:prstGeom prst="rightArrow">
            <a:avLst>
              <a:gd fmla="val 50000" name="adj1"/>
              <a:gd fmla="val 50000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4"/>
          <p:cNvSpPr/>
          <p:nvPr/>
        </p:nvSpPr>
        <p:spPr>
          <a:xfrm>
            <a:off x="4313700" y="1006625"/>
            <a:ext cx="258300" cy="58500"/>
          </a:xfrm>
          <a:prstGeom prst="rightArrow">
            <a:avLst>
              <a:gd fmla="val 50000" name="adj1"/>
              <a:gd fmla="val 50000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4"/>
          <p:cNvSpPr/>
          <p:nvPr/>
        </p:nvSpPr>
        <p:spPr>
          <a:xfrm>
            <a:off x="4313700" y="1129775"/>
            <a:ext cx="258300" cy="58500"/>
          </a:xfrm>
          <a:prstGeom prst="rightArrow">
            <a:avLst>
              <a:gd fmla="val 50000" name="adj1"/>
              <a:gd fmla="val 50000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4"/>
          <p:cNvSpPr/>
          <p:nvPr/>
        </p:nvSpPr>
        <p:spPr>
          <a:xfrm>
            <a:off x="4313700" y="2622900"/>
            <a:ext cx="258300" cy="58500"/>
          </a:xfrm>
          <a:prstGeom prst="rightArrow">
            <a:avLst>
              <a:gd fmla="val 50000" name="adj1"/>
              <a:gd fmla="val 50000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4"/>
          <p:cNvSpPr/>
          <p:nvPr/>
        </p:nvSpPr>
        <p:spPr>
          <a:xfrm>
            <a:off x="4313700" y="3482225"/>
            <a:ext cx="258300" cy="58500"/>
          </a:xfrm>
          <a:prstGeom prst="rightArrow">
            <a:avLst>
              <a:gd fmla="val 50000" name="adj1"/>
              <a:gd fmla="val 50000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4"/>
          <p:cNvSpPr/>
          <p:nvPr/>
        </p:nvSpPr>
        <p:spPr>
          <a:xfrm>
            <a:off x="4313700" y="3888125"/>
            <a:ext cx="258300" cy="58500"/>
          </a:xfrm>
          <a:prstGeom prst="rightArrow">
            <a:avLst>
              <a:gd fmla="val 50000" name="adj1"/>
              <a:gd fmla="val 50000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4"/>
          <p:cNvSpPr/>
          <p:nvPr/>
        </p:nvSpPr>
        <p:spPr>
          <a:xfrm>
            <a:off x="4313700" y="4116025"/>
            <a:ext cx="258300" cy="58500"/>
          </a:xfrm>
          <a:prstGeom prst="rightArrow">
            <a:avLst>
              <a:gd fmla="val 50000" name="adj1"/>
              <a:gd fmla="val 50000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4"/>
          <p:cNvSpPr/>
          <p:nvPr/>
        </p:nvSpPr>
        <p:spPr>
          <a:xfrm>
            <a:off x="4313700" y="4239175"/>
            <a:ext cx="258300" cy="58500"/>
          </a:xfrm>
          <a:prstGeom prst="rightArrow">
            <a:avLst>
              <a:gd fmla="val 50000" name="adj1"/>
              <a:gd fmla="val 50000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4"/>
          <p:cNvSpPr/>
          <p:nvPr/>
        </p:nvSpPr>
        <p:spPr>
          <a:xfrm>
            <a:off x="4313700" y="4659725"/>
            <a:ext cx="258300" cy="58500"/>
          </a:xfrm>
          <a:prstGeom prst="rightArrow">
            <a:avLst>
              <a:gd fmla="val 50000" name="adj1"/>
              <a:gd fmla="val 50000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4"/>
          <p:cNvSpPr/>
          <p:nvPr/>
        </p:nvSpPr>
        <p:spPr>
          <a:xfrm>
            <a:off x="4313700" y="4782875"/>
            <a:ext cx="258300" cy="58500"/>
          </a:xfrm>
          <a:prstGeom prst="rightArrow">
            <a:avLst>
              <a:gd fmla="val 50000" name="adj1"/>
              <a:gd fmla="val 50000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Importing dataset - 1) Transfer to cluster </a:t>
            </a:r>
            <a:endParaRPr i="1"/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75" y="1874813"/>
            <a:ext cx="1921500" cy="19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7325" y="1079701"/>
            <a:ext cx="5464975" cy="3511753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5"/>
          <p:cNvSpPr txBox="1"/>
          <p:nvPr>
            <p:ph type="title"/>
          </p:nvPr>
        </p:nvSpPr>
        <p:spPr>
          <a:xfrm>
            <a:off x="8103800" y="47125"/>
            <a:ext cx="973500" cy="9546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2600">
                <a:solidFill>
                  <a:srgbClr val="FFFFFF"/>
                </a:solidFill>
              </a:rPr>
              <a:t>How I did it?</a:t>
            </a:r>
            <a:endParaRPr i="1" sz="2600">
              <a:solidFill>
                <a:srgbClr val="FFFFFF"/>
              </a:solidFill>
            </a:endParaRPr>
          </a:p>
        </p:txBody>
      </p:sp>
      <p:sp>
        <p:nvSpPr>
          <p:cNvPr id="265" name="Google Shape;265;p35"/>
          <p:cNvSpPr txBox="1"/>
          <p:nvPr>
            <p:ph type="title"/>
          </p:nvPr>
        </p:nvSpPr>
        <p:spPr>
          <a:xfrm>
            <a:off x="8014975" y="47125"/>
            <a:ext cx="1062300" cy="10260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2600">
                <a:solidFill>
                  <a:srgbClr val="FFFFFF"/>
                </a:solidFill>
              </a:rPr>
              <a:t>How to do it?</a:t>
            </a:r>
            <a:endParaRPr i="1"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Importing dataset - 2) Copy to files to HDFS</a:t>
            </a:r>
            <a:endParaRPr i="1"/>
          </a:p>
        </p:txBody>
      </p:sp>
      <p:pic>
        <p:nvPicPr>
          <p:cNvPr id="271" name="Google Shape;2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78250"/>
            <a:ext cx="8839199" cy="560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0600" y="1175075"/>
            <a:ext cx="3198250" cy="202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9550" y="17818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6559" y="4138929"/>
            <a:ext cx="1730885" cy="8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6"/>
          <p:cNvSpPr txBox="1"/>
          <p:nvPr>
            <p:ph type="title"/>
          </p:nvPr>
        </p:nvSpPr>
        <p:spPr>
          <a:xfrm>
            <a:off x="8103800" y="47125"/>
            <a:ext cx="973500" cy="9546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2600">
                <a:solidFill>
                  <a:srgbClr val="FFFFFF"/>
                </a:solidFill>
              </a:rPr>
              <a:t>How I did it?</a:t>
            </a:r>
            <a:endParaRPr i="1" sz="2600">
              <a:solidFill>
                <a:srgbClr val="FFFFFF"/>
              </a:solidFill>
            </a:endParaRPr>
          </a:p>
        </p:txBody>
      </p:sp>
      <p:sp>
        <p:nvSpPr>
          <p:cNvPr id="276" name="Google Shape;276;p36"/>
          <p:cNvSpPr txBox="1"/>
          <p:nvPr>
            <p:ph type="title"/>
          </p:nvPr>
        </p:nvSpPr>
        <p:spPr>
          <a:xfrm>
            <a:off x="8014975" y="47125"/>
            <a:ext cx="1062300" cy="10260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2600">
                <a:solidFill>
                  <a:srgbClr val="FFFFFF"/>
                </a:solidFill>
              </a:rPr>
              <a:t>How to do it?</a:t>
            </a:r>
            <a:endParaRPr i="1"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Importing dataset - 3) Load data in R</a:t>
            </a:r>
            <a:endParaRPr i="1"/>
          </a:p>
        </p:txBody>
      </p:sp>
      <p:pic>
        <p:nvPicPr>
          <p:cNvPr id="282" name="Google Shape;2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6625"/>
            <a:ext cx="7062201" cy="388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3646" y="4331404"/>
            <a:ext cx="736782" cy="5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7"/>
          <p:cNvSpPr txBox="1"/>
          <p:nvPr>
            <p:ph type="title"/>
          </p:nvPr>
        </p:nvSpPr>
        <p:spPr>
          <a:xfrm>
            <a:off x="8103800" y="47125"/>
            <a:ext cx="973500" cy="9546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2600">
                <a:solidFill>
                  <a:srgbClr val="FFFFFF"/>
                </a:solidFill>
              </a:rPr>
              <a:t>How I did it?</a:t>
            </a:r>
            <a:endParaRPr i="1" sz="2600">
              <a:solidFill>
                <a:srgbClr val="FFFFFF"/>
              </a:solidFill>
            </a:endParaRPr>
          </a:p>
        </p:txBody>
      </p:sp>
      <p:sp>
        <p:nvSpPr>
          <p:cNvPr id="285" name="Google Shape;285;p37"/>
          <p:cNvSpPr txBox="1"/>
          <p:nvPr>
            <p:ph type="title"/>
          </p:nvPr>
        </p:nvSpPr>
        <p:spPr>
          <a:xfrm>
            <a:off x="8014975" y="47125"/>
            <a:ext cx="1062300" cy="10260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2600">
                <a:solidFill>
                  <a:srgbClr val="FFFFFF"/>
                </a:solidFill>
              </a:rPr>
              <a:t>How to do it?</a:t>
            </a:r>
            <a:endParaRPr i="1"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Defining the goal feature - </a:t>
            </a:r>
            <a:r>
              <a:rPr i="1" lang="hr"/>
              <a:t>tip ratio</a:t>
            </a:r>
            <a:endParaRPr i="1"/>
          </a:p>
        </p:txBody>
      </p:sp>
      <p:pic>
        <p:nvPicPr>
          <p:cNvPr id="291" name="Google Shape;291;p38"/>
          <p:cNvPicPr preferRelativeResize="0"/>
          <p:nvPr/>
        </p:nvPicPr>
        <p:blipFill rotWithShape="1">
          <a:blip r:embed="rId3">
            <a:alphaModFix/>
          </a:blip>
          <a:srcRect b="0" l="0" r="0" t="43776"/>
          <a:stretch/>
        </p:blipFill>
        <p:spPr>
          <a:xfrm>
            <a:off x="696213" y="1731776"/>
            <a:ext cx="7751575" cy="6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3509" y="2592529"/>
            <a:ext cx="1208841" cy="13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8"/>
          <p:cNvSpPr txBox="1"/>
          <p:nvPr/>
        </p:nvSpPr>
        <p:spPr>
          <a:xfrm>
            <a:off x="4421538" y="2564625"/>
            <a:ext cx="12087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r" sz="9000">
                <a:latin typeface="Open Sans"/>
                <a:ea typeface="Open Sans"/>
                <a:cs typeface="Open Sans"/>
                <a:sym typeface="Open Sans"/>
              </a:rPr>
              <a:t>%</a:t>
            </a:r>
            <a:endParaRPr b="1" sz="9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Data quality</a:t>
            </a:r>
            <a:endParaRPr i="1"/>
          </a:p>
        </p:txBody>
      </p:sp>
      <p:sp>
        <p:nvSpPr>
          <p:cNvPr id="299" name="Google Shape;299;p39"/>
          <p:cNvSpPr txBox="1"/>
          <p:nvPr/>
        </p:nvSpPr>
        <p:spPr>
          <a:xfrm>
            <a:off x="421850" y="999100"/>
            <a:ext cx="8459100" cy="3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-"/>
            </a:pPr>
            <a:r>
              <a:rPr lang="hr" sz="2000">
                <a:latin typeface="Open Sans"/>
                <a:ea typeface="Open Sans"/>
                <a:cs typeface="Open Sans"/>
                <a:sym typeface="Open Sans"/>
              </a:rPr>
              <a:t>Removed missing values</a:t>
            </a:r>
            <a:br>
              <a:rPr lang="hr" sz="2000">
                <a:latin typeface="Open Sans"/>
                <a:ea typeface="Open Sans"/>
                <a:cs typeface="Open Sans"/>
                <a:sym typeface="Open Sans"/>
              </a:rPr>
            </a:b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-"/>
            </a:pPr>
            <a:r>
              <a:rPr lang="hr" sz="2000">
                <a:latin typeface="Open Sans"/>
                <a:ea typeface="Open Sans"/>
                <a:cs typeface="Open Sans"/>
                <a:sym typeface="Open Sans"/>
              </a:rPr>
              <a:t>Kept only taxi rides paid by credit  card</a:t>
            </a:r>
            <a:br>
              <a:rPr lang="hr" sz="2000">
                <a:latin typeface="Open Sans"/>
                <a:ea typeface="Open Sans"/>
                <a:cs typeface="Open Sans"/>
                <a:sym typeface="Open Sans"/>
              </a:rPr>
            </a:b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-"/>
            </a:pPr>
            <a:r>
              <a:rPr lang="hr" sz="2000">
                <a:latin typeface="Open Sans"/>
                <a:ea typeface="Open Sans"/>
                <a:cs typeface="Open Sans"/>
                <a:sym typeface="Open Sans"/>
              </a:rPr>
              <a:t>Removed rows containing impossible or highly improbable values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" name="Google Shape;300;p39"/>
          <p:cNvSpPr txBox="1"/>
          <p:nvPr/>
        </p:nvSpPr>
        <p:spPr>
          <a:xfrm>
            <a:off x="1773350" y="4274125"/>
            <a:ext cx="57561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2400">
                <a:latin typeface="Open Sans"/>
                <a:ea typeface="Open Sans"/>
                <a:cs typeface="Open Sans"/>
                <a:sym typeface="Open Sans"/>
              </a:rPr>
              <a:t>1,382,375,998  =</a:t>
            </a:r>
            <a:r>
              <a:rPr lang="hr" sz="2400">
                <a:latin typeface="Open Sans"/>
                <a:ea typeface="Open Sans"/>
                <a:cs typeface="Open Sans"/>
                <a:sym typeface="Open Sans"/>
              </a:rPr>
              <a:t>&gt;  </a:t>
            </a:r>
            <a:r>
              <a:rPr b="1" lang="hr" sz="2400">
                <a:latin typeface="Open Sans"/>
                <a:ea typeface="Open Sans"/>
                <a:cs typeface="Open Sans"/>
                <a:sym typeface="Open Sans"/>
              </a:rPr>
              <a:t>576,229,728</a:t>
            </a:r>
            <a:r>
              <a:rPr lang="hr" sz="2400">
                <a:latin typeface="Open Sans"/>
                <a:ea typeface="Open Sans"/>
                <a:cs typeface="Open Sans"/>
                <a:sym typeface="Open Sans"/>
              </a:rPr>
              <a:t>  rows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1" name="Google Shape;301;p39"/>
          <p:cNvSpPr/>
          <p:nvPr/>
        </p:nvSpPr>
        <p:spPr>
          <a:xfrm flipH="1" rot="10800000">
            <a:off x="1808125" y="4336875"/>
            <a:ext cx="5413200" cy="1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Data quality and wrangling using </a:t>
            </a:r>
            <a:r>
              <a:rPr i="1" lang="hr"/>
              <a:t>sparklyr</a:t>
            </a:r>
            <a:endParaRPr i="1"/>
          </a:p>
        </p:txBody>
      </p:sp>
      <p:grpSp>
        <p:nvGrpSpPr>
          <p:cNvPr id="307" name="Google Shape;307;p40"/>
          <p:cNvGrpSpPr/>
          <p:nvPr/>
        </p:nvGrpSpPr>
        <p:grpSpPr>
          <a:xfrm>
            <a:off x="263400" y="1001825"/>
            <a:ext cx="4915675" cy="3885675"/>
            <a:chOff x="189400" y="913025"/>
            <a:chExt cx="4915675" cy="3885675"/>
          </a:xfrm>
        </p:grpSpPr>
        <p:pic>
          <p:nvPicPr>
            <p:cNvPr id="308" name="Google Shape;308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913025"/>
              <a:ext cx="4552619" cy="388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189400" y="4650675"/>
              <a:ext cx="4915675" cy="148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0" name="Google Shape;310;p40"/>
          <p:cNvSpPr txBox="1"/>
          <p:nvPr>
            <p:ph type="title"/>
          </p:nvPr>
        </p:nvSpPr>
        <p:spPr>
          <a:xfrm>
            <a:off x="8014975" y="47125"/>
            <a:ext cx="1062300" cy="10260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2600">
                <a:solidFill>
                  <a:srgbClr val="FFFFFF"/>
                </a:solidFill>
              </a:rPr>
              <a:t>How to do it?</a:t>
            </a:r>
            <a:endParaRPr i="1" sz="2600">
              <a:solidFill>
                <a:srgbClr val="FFFFFF"/>
              </a:solidFill>
            </a:endParaRPr>
          </a:p>
        </p:txBody>
      </p:sp>
      <p:sp>
        <p:nvSpPr>
          <p:cNvPr id="311" name="Google Shape;311;p40"/>
          <p:cNvSpPr txBox="1"/>
          <p:nvPr/>
        </p:nvSpPr>
        <p:spPr>
          <a:xfrm>
            <a:off x="5424725" y="19319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12" name="Google Shape;312;p40"/>
          <p:cNvGraphicFramePr/>
          <p:nvPr/>
        </p:nvGraphicFramePr>
        <p:xfrm>
          <a:off x="6043488" y="1478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{CDC01B47-01CD-4E31-B759-B5A2E0D0E6A0}</a:tableStyleId>
              </a:tblPr>
              <a:tblGrid>
                <a:gridCol w="1288275"/>
                <a:gridCol w="16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r"/>
                        <a:t>Quantile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hr"/>
                        <a:t>Avg speed (m/h)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/>
                        <a:t>0.00 (min)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/>
                        <a:t>-1183.20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/>
                        <a:t>2.47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/>
                        <a:t>0.25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/>
                        <a:t>8.56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/>
                        <a:t>0.50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/>
                        <a:t>11.60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/>
                        <a:t>0.75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/>
                        <a:t>15.75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/>
                        <a:t>0.99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/>
                        <a:t>36.60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/>
                        <a:t>1.00 (max)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/>
                        <a:t>3079127373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3" name="Google Shape;313;p40"/>
          <p:cNvSpPr txBox="1"/>
          <p:nvPr/>
        </p:nvSpPr>
        <p:spPr>
          <a:xfrm>
            <a:off x="5143500" y="2837325"/>
            <a:ext cx="12507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3800">
                <a:latin typeface="Open Sans"/>
                <a:ea typeface="Open Sans"/>
                <a:cs typeface="Open Sans"/>
                <a:sym typeface="Open Sans"/>
              </a:rPr>
              <a:t>=&gt;</a:t>
            </a:r>
            <a:endParaRPr sz="3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 Data exploration and feature engineering</a:t>
            </a:r>
            <a:endParaRPr i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3800"/>
              <a:t>1	Big data</a:t>
            </a:r>
            <a:endParaRPr sz="3800"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375" y="2838789"/>
            <a:ext cx="12192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625" y="2653450"/>
            <a:ext cx="121920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/>
          <p:nvPr/>
        </p:nvSpPr>
        <p:spPr>
          <a:xfrm>
            <a:off x="4781425" y="3545100"/>
            <a:ext cx="4260900" cy="136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2"/>
          <p:cNvSpPr/>
          <p:nvPr/>
        </p:nvSpPr>
        <p:spPr>
          <a:xfrm>
            <a:off x="4781400" y="975625"/>
            <a:ext cx="4260900" cy="12816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2"/>
          <p:cNvSpPr txBox="1"/>
          <p:nvPr/>
        </p:nvSpPr>
        <p:spPr>
          <a:xfrm>
            <a:off x="4792500" y="975625"/>
            <a:ext cx="4153800" cy="3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Time-related features (4)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ride hour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ride day of week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ride month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ride year</a:t>
            </a:r>
            <a:br>
              <a:rPr lang="hr">
                <a:latin typeface="Open Sans"/>
                <a:ea typeface="Open Sans"/>
                <a:cs typeface="Open Sans"/>
                <a:sym typeface="Open Sans"/>
              </a:rPr>
            </a:b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Features integrated from location data (6)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pickup/dropoff taxizone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pickup/dropoff borough (area)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going to/from airport</a:t>
            </a:r>
            <a:br>
              <a:rPr lang="hr">
                <a:latin typeface="Open Sans"/>
                <a:ea typeface="Open Sans"/>
                <a:cs typeface="Open Sans"/>
                <a:sym typeface="Open Sans"/>
              </a:rPr>
            </a:br>
            <a:br>
              <a:rPr lang="hr">
                <a:latin typeface="Open Sans"/>
                <a:ea typeface="Open Sans"/>
                <a:cs typeface="Open Sans"/>
                <a:sym typeface="Open Sans"/>
              </a:rPr>
            </a:b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Features integrated from weather data (6)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precipitation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snowfall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snow depth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average wind speed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min/max temperature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" name="Google Shape;326;p42"/>
          <p:cNvSpPr/>
          <p:nvPr/>
        </p:nvSpPr>
        <p:spPr>
          <a:xfrm>
            <a:off x="449800" y="3781775"/>
            <a:ext cx="4249800" cy="1127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2"/>
          <p:cNvSpPr/>
          <p:nvPr/>
        </p:nvSpPr>
        <p:spPr>
          <a:xfrm>
            <a:off x="461050" y="2084225"/>
            <a:ext cx="4227300" cy="15714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2"/>
          <p:cNvSpPr/>
          <p:nvPr/>
        </p:nvSpPr>
        <p:spPr>
          <a:xfrm>
            <a:off x="4781425" y="2339250"/>
            <a:ext cx="4260900" cy="1127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2"/>
          <p:cNvSpPr txBox="1"/>
          <p:nvPr/>
        </p:nvSpPr>
        <p:spPr>
          <a:xfrm>
            <a:off x="311700" y="1050900"/>
            <a:ext cx="4480800" cy="38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Ride type (1)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ride type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hr">
                <a:latin typeface="Open Sans"/>
                <a:ea typeface="Open Sans"/>
                <a:cs typeface="Open Sans"/>
                <a:sym typeface="Open Sans"/>
              </a:rPr>
            </a:br>
            <a:br>
              <a:rPr lang="hr">
                <a:latin typeface="Open Sans"/>
                <a:ea typeface="Open Sans"/>
                <a:cs typeface="Open Sans"/>
                <a:sym typeface="Open Sans"/>
              </a:rPr>
            </a:b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Route-related features (4)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ride d</a:t>
            </a:r>
            <a:r>
              <a:rPr lang="hr">
                <a:latin typeface="Open Sans"/>
                <a:ea typeface="Open Sans"/>
                <a:cs typeface="Open Sans"/>
                <a:sym typeface="Open Sans"/>
              </a:rPr>
              <a:t>istance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direct (aerial) distance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ride duration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obligatory price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hr">
                <a:latin typeface="Open Sans"/>
                <a:ea typeface="Open Sans"/>
                <a:cs typeface="Open Sans"/>
                <a:sym typeface="Open Sans"/>
              </a:rPr>
            </a:b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Performance-related features (2)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average vehicle speed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ineffectiveness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0" name="Google Shape;330;p42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 Data exploration and feature engineering</a:t>
            </a:r>
            <a:endParaRPr i="1"/>
          </a:p>
        </p:txBody>
      </p:sp>
      <p:pic>
        <p:nvPicPr>
          <p:cNvPr id="331" name="Google Shape;3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9000" y="2839649"/>
            <a:ext cx="653300" cy="60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9000" y="4226825"/>
            <a:ext cx="653300" cy="6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2"/>
          <p:cNvSpPr/>
          <p:nvPr/>
        </p:nvSpPr>
        <p:spPr>
          <a:xfrm>
            <a:off x="461050" y="975625"/>
            <a:ext cx="4227300" cy="10422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9873" y="2942975"/>
            <a:ext cx="602125" cy="60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1275" y="4256821"/>
            <a:ext cx="602124" cy="602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14588" y="1541675"/>
            <a:ext cx="602125" cy="602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42"/>
          <p:cNvGrpSpPr/>
          <p:nvPr/>
        </p:nvGrpSpPr>
        <p:grpSpPr>
          <a:xfrm>
            <a:off x="3729010" y="1465466"/>
            <a:ext cx="914937" cy="479628"/>
            <a:chOff x="3044400" y="118400"/>
            <a:chExt cx="2992924" cy="1568950"/>
          </a:xfrm>
        </p:grpSpPr>
        <p:pic>
          <p:nvPicPr>
            <p:cNvPr id="338" name="Google Shape;338;p42"/>
            <p:cNvPicPr preferRelativeResize="0"/>
            <p:nvPr/>
          </p:nvPicPr>
          <p:blipFill rotWithShape="1">
            <a:blip r:embed="rId8">
              <a:alphaModFix/>
            </a:blip>
            <a:srcRect b="35598" l="9469" r="72886" t="22868"/>
            <a:stretch/>
          </p:blipFill>
          <p:spPr>
            <a:xfrm>
              <a:off x="3044400" y="118400"/>
              <a:ext cx="1613376" cy="1568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42"/>
            <p:cNvPicPr preferRelativeResize="0"/>
            <p:nvPr/>
          </p:nvPicPr>
          <p:blipFill rotWithShape="1">
            <a:blip r:embed="rId9">
              <a:alphaModFix/>
            </a:blip>
            <a:srcRect b="36500" l="73279" r="10695" t="32152"/>
            <a:stretch/>
          </p:blipFill>
          <p:spPr>
            <a:xfrm>
              <a:off x="4572000" y="503213"/>
              <a:ext cx="1465324" cy="1184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2900"/>
              <a:t>Ride type</a:t>
            </a:r>
            <a:endParaRPr sz="2900"/>
          </a:p>
        </p:txBody>
      </p:sp>
      <p:pic>
        <p:nvPicPr>
          <p:cNvPr id="345" name="Google Shape;3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375" y="2838789"/>
            <a:ext cx="12192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625" y="2653450"/>
            <a:ext cx="1219200" cy="819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" name="Google Shape;347;p43"/>
          <p:cNvGrpSpPr/>
          <p:nvPr/>
        </p:nvGrpSpPr>
        <p:grpSpPr>
          <a:xfrm>
            <a:off x="3717570" y="2825999"/>
            <a:ext cx="1709857" cy="896341"/>
            <a:chOff x="3044400" y="118400"/>
            <a:chExt cx="2992924" cy="1568950"/>
          </a:xfrm>
        </p:grpSpPr>
        <p:pic>
          <p:nvPicPr>
            <p:cNvPr id="348" name="Google Shape;348;p43"/>
            <p:cNvPicPr preferRelativeResize="0"/>
            <p:nvPr/>
          </p:nvPicPr>
          <p:blipFill rotWithShape="1">
            <a:blip r:embed="rId5">
              <a:alphaModFix/>
            </a:blip>
            <a:srcRect b="35598" l="9469" r="72886" t="22868"/>
            <a:stretch/>
          </p:blipFill>
          <p:spPr>
            <a:xfrm>
              <a:off x="3044400" y="118400"/>
              <a:ext cx="1613376" cy="1568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43"/>
            <p:cNvPicPr preferRelativeResize="0"/>
            <p:nvPr/>
          </p:nvPicPr>
          <p:blipFill rotWithShape="1">
            <a:blip r:embed="rId6">
              <a:alphaModFix/>
            </a:blip>
            <a:srcRect b="36500" l="73279" r="10695" t="32152"/>
            <a:stretch/>
          </p:blipFill>
          <p:spPr>
            <a:xfrm>
              <a:off x="4572000" y="503213"/>
              <a:ext cx="1465324" cy="1184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4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3000"/>
              <a:t>Ride type</a:t>
            </a:r>
            <a:endParaRPr sz="3000"/>
          </a:p>
        </p:txBody>
      </p:sp>
      <p:pic>
        <p:nvPicPr>
          <p:cNvPr id="355" name="Google Shape;35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88" y="1265250"/>
            <a:ext cx="4615450" cy="28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1988" y="1380200"/>
            <a:ext cx="4243026" cy="261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2900"/>
              <a:t>Route-related features</a:t>
            </a:r>
            <a:endParaRPr sz="2900"/>
          </a:p>
        </p:txBody>
      </p:sp>
      <p:pic>
        <p:nvPicPr>
          <p:cNvPr id="362" name="Google Shape;3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375" y="2838789"/>
            <a:ext cx="12192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625" y="2653450"/>
            <a:ext cx="12192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7046" y="2728025"/>
            <a:ext cx="965100" cy="9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46"/>
          <p:cNvGrpSpPr/>
          <p:nvPr/>
        </p:nvGrpSpPr>
        <p:grpSpPr>
          <a:xfrm>
            <a:off x="1055793" y="178680"/>
            <a:ext cx="7402053" cy="2341919"/>
            <a:chOff x="68988" y="1265250"/>
            <a:chExt cx="9006026" cy="2849050"/>
          </a:xfrm>
        </p:grpSpPr>
        <p:pic>
          <p:nvPicPr>
            <p:cNvPr id="370" name="Google Shape;370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988" y="1265250"/>
              <a:ext cx="4615450" cy="2849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31988" y="1380200"/>
              <a:ext cx="4243026" cy="261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2" name="Google Shape;372;p46"/>
          <p:cNvGrpSpPr/>
          <p:nvPr/>
        </p:nvGrpSpPr>
        <p:grpSpPr>
          <a:xfrm>
            <a:off x="1054069" y="2645672"/>
            <a:ext cx="7435375" cy="2352176"/>
            <a:chOff x="68988" y="1265250"/>
            <a:chExt cx="9006026" cy="2849050"/>
          </a:xfrm>
        </p:grpSpPr>
        <p:pic>
          <p:nvPicPr>
            <p:cNvPr id="373" name="Google Shape;373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988" y="1265250"/>
              <a:ext cx="4615450" cy="2849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31988" y="1380200"/>
              <a:ext cx="4243026" cy="2619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47"/>
          <p:cNvGrpSpPr/>
          <p:nvPr/>
        </p:nvGrpSpPr>
        <p:grpSpPr>
          <a:xfrm>
            <a:off x="849715" y="93014"/>
            <a:ext cx="7714562" cy="2440496"/>
            <a:chOff x="68988" y="1265250"/>
            <a:chExt cx="9006026" cy="2849050"/>
          </a:xfrm>
        </p:grpSpPr>
        <p:pic>
          <p:nvPicPr>
            <p:cNvPr id="380" name="Google Shape;380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988" y="1265250"/>
              <a:ext cx="4615450" cy="2849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31988" y="1380200"/>
              <a:ext cx="4243026" cy="261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2" name="Google Shape;382;p47"/>
          <p:cNvGrpSpPr/>
          <p:nvPr/>
        </p:nvGrpSpPr>
        <p:grpSpPr>
          <a:xfrm>
            <a:off x="841155" y="2533503"/>
            <a:ext cx="7731673" cy="2445910"/>
            <a:chOff x="68988" y="1265250"/>
            <a:chExt cx="9006026" cy="2849050"/>
          </a:xfrm>
        </p:grpSpPr>
        <p:pic>
          <p:nvPicPr>
            <p:cNvPr id="383" name="Google Shape;383;p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988" y="1265250"/>
              <a:ext cx="4615450" cy="2849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4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31988" y="1380200"/>
              <a:ext cx="4243026" cy="2619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113" y="1049175"/>
            <a:ext cx="5971768" cy="368627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8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3000"/>
              <a:t>Obligatory part</a:t>
            </a:r>
            <a:endParaRPr sz="3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9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2900"/>
              <a:t>Performance-related features</a:t>
            </a:r>
            <a:endParaRPr sz="2900"/>
          </a:p>
        </p:txBody>
      </p:sp>
      <p:pic>
        <p:nvPicPr>
          <p:cNvPr id="396" name="Google Shape;3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375" y="2838789"/>
            <a:ext cx="12192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625" y="2653450"/>
            <a:ext cx="12192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0900" y="2694102"/>
            <a:ext cx="977400" cy="977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50"/>
          <p:cNvGrpSpPr/>
          <p:nvPr/>
        </p:nvGrpSpPr>
        <p:grpSpPr>
          <a:xfrm>
            <a:off x="1060722" y="252059"/>
            <a:ext cx="7332706" cy="2319697"/>
            <a:chOff x="68988" y="1265250"/>
            <a:chExt cx="9006026" cy="2849050"/>
          </a:xfrm>
        </p:grpSpPr>
        <p:pic>
          <p:nvPicPr>
            <p:cNvPr id="404" name="Google Shape;404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988" y="1265250"/>
              <a:ext cx="4615450" cy="2849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31988" y="1380200"/>
              <a:ext cx="4243026" cy="261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6" name="Google Shape;406;p50"/>
          <p:cNvGrpSpPr/>
          <p:nvPr/>
        </p:nvGrpSpPr>
        <p:grpSpPr>
          <a:xfrm>
            <a:off x="1059373" y="2645373"/>
            <a:ext cx="7335408" cy="2320551"/>
            <a:chOff x="68988" y="1265250"/>
            <a:chExt cx="9006026" cy="2849050"/>
          </a:xfrm>
        </p:grpSpPr>
        <p:pic>
          <p:nvPicPr>
            <p:cNvPr id="407" name="Google Shape;407;p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988" y="1265250"/>
              <a:ext cx="4615450" cy="2849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5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31988" y="1380200"/>
              <a:ext cx="4243026" cy="2619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1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2900"/>
              <a:t>Time-related features</a:t>
            </a:r>
            <a:endParaRPr sz="2900"/>
          </a:p>
        </p:txBody>
      </p:sp>
      <p:pic>
        <p:nvPicPr>
          <p:cNvPr id="414" name="Google Shape;41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375" y="2838789"/>
            <a:ext cx="12192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625" y="2653450"/>
            <a:ext cx="12192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7050" y="2692850"/>
            <a:ext cx="965100" cy="9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/>
        </p:nvSpPr>
        <p:spPr>
          <a:xfrm>
            <a:off x="311700" y="1101475"/>
            <a:ext cx="7912800" cy="24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Today: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 4.3 billion people use the internet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 2.7 billion people use Facebook on a monthly basis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 2.7 billion people own a smartphone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 26 billion IoT devices are connected to the internet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In one minute: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 50,000 pictures are posted on Instagram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 4.5 million YouTube videos are viewed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 475,000 tweets are posted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 510,000 comments, 293,000 posts and 136,000 pictures are uploaded to Facebook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 around a </a:t>
            </a:r>
            <a:r>
              <a:rPr b="1" lang="hr">
                <a:latin typeface="Open Sans"/>
                <a:ea typeface="Open Sans"/>
                <a:cs typeface="Open Sans"/>
                <a:sym typeface="Open Sans"/>
              </a:rPr>
              <a:t>quadrillion of bytes of data is generated</a:t>
            </a:r>
            <a:r>
              <a:rPr lang="hr">
                <a:latin typeface="Open Sans"/>
                <a:ea typeface="Open Sans"/>
                <a:cs typeface="Open Sans"/>
                <a:sym typeface="Open Sans"/>
              </a:rPr>
              <a:t> on average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Data growth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3825" y="1913750"/>
            <a:ext cx="591053" cy="58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0900" y="196298"/>
            <a:ext cx="1176924" cy="61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8200" y="1058350"/>
            <a:ext cx="1062324" cy="5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8313" y="2602100"/>
            <a:ext cx="642100" cy="6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0263" y="334612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98327" y="4286251"/>
            <a:ext cx="642100" cy="5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52"/>
          <p:cNvGrpSpPr/>
          <p:nvPr/>
        </p:nvGrpSpPr>
        <p:grpSpPr>
          <a:xfrm>
            <a:off x="1060873" y="147748"/>
            <a:ext cx="7332706" cy="2319697"/>
            <a:chOff x="68988" y="1265250"/>
            <a:chExt cx="9006026" cy="2849050"/>
          </a:xfrm>
        </p:grpSpPr>
        <p:pic>
          <p:nvPicPr>
            <p:cNvPr id="422" name="Google Shape;422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988" y="1265250"/>
              <a:ext cx="4615450" cy="2849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31988" y="1380200"/>
              <a:ext cx="4243026" cy="261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4" name="Google Shape;424;p52"/>
          <p:cNvGrpSpPr/>
          <p:nvPr/>
        </p:nvGrpSpPr>
        <p:grpSpPr>
          <a:xfrm>
            <a:off x="1060894" y="2632111"/>
            <a:ext cx="7346215" cy="2323970"/>
            <a:chOff x="68988" y="1265250"/>
            <a:chExt cx="9006026" cy="2849050"/>
          </a:xfrm>
        </p:grpSpPr>
        <p:pic>
          <p:nvPicPr>
            <p:cNvPr id="425" name="Google Shape;425;p5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988" y="1265250"/>
              <a:ext cx="4615450" cy="2849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5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31988" y="1380200"/>
              <a:ext cx="4243026" cy="2619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3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3000"/>
              <a:t>M</a:t>
            </a:r>
            <a:r>
              <a:rPr lang="hr" sz="3000"/>
              <a:t>onth and year</a:t>
            </a:r>
            <a:endParaRPr sz="3000"/>
          </a:p>
        </p:txBody>
      </p:sp>
      <p:pic>
        <p:nvPicPr>
          <p:cNvPr id="432" name="Google Shape;43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88" y="1265250"/>
            <a:ext cx="4615450" cy="28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1988" y="1380200"/>
            <a:ext cx="4243026" cy="261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4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2900"/>
              <a:t>Location-related features</a:t>
            </a:r>
            <a:endParaRPr sz="2900"/>
          </a:p>
        </p:txBody>
      </p:sp>
      <p:pic>
        <p:nvPicPr>
          <p:cNvPr id="439" name="Google Shape;43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375" y="2838789"/>
            <a:ext cx="12192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625" y="2653450"/>
            <a:ext cx="12192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7050" y="2803625"/>
            <a:ext cx="965101" cy="8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5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3000"/>
              <a:t>Map of New York City</a:t>
            </a:r>
            <a:endParaRPr sz="3000"/>
          </a:p>
        </p:txBody>
      </p:sp>
      <p:pic>
        <p:nvPicPr>
          <p:cNvPr id="447" name="Google Shape;4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450" y="751100"/>
            <a:ext cx="4991101" cy="4306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0" y="989800"/>
            <a:ext cx="4788676" cy="3640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3825" y="953036"/>
            <a:ext cx="4305028" cy="3713577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6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3000"/>
              <a:t>Pickup zone</a:t>
            </a:r>
            <a:endParaRPr sz="3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57"/>
          <p:cNvPicPr preferRelativeResize="0"/>
          <p:nvPr/>
        </p:nvPicPr>
        <p:blipFill rotWithShape="1">
          <a:blip r:embed="rId3">
            <a:alphaModFix/>
          </a:blip>
          <a:srcRect b="0" l="169" r="169" t="0"/>
          <a:stretch/>
        </p:blipFill>
        <p:spPr>
          <a:xfrm>
            <a:off x="25150" y="989800"/>
            <a:ext cx="4788676" cy="3640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7"/>
          <p:cNvPicPr preferRelativeResize="0"/>
          <p:nvPr/>
        </p:nvPicPr>
        <p:blipFill rotWithShape="1">
          <a:blip r:embed="rId4">
            <a:alphaModFix/>
          </a:blip>
          <a:srcRect b="0" l="768" r="758" t="0"/>
          <a:stretch/>
        </p:blipFill>
        <p:spPr>
          <a:xfrm>
            <a:off x="4813825" y="953036"/>
            <a:ext cx="4305028" cy="371357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7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3000"/>
              <a:t>Dropoff </a:t>
            </a:r>
            <a:r>
              <a:rPr lang="hr" sz="3000"/>
              <a:t>zone</a:t>
            </a:r>
            <a:endParaRPr sz="3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58"/>
          <p:cNvGrpSpPr/>
          <p:nvPr/>
        </p:nvGrpSpPr>
        <p:grpSpPr>
          <a:xfrm>
            <a:off x="944563" y="84783"/>
            <a:ext cx="7412860" cy="2345053"/>
            <a:chOff x="-341805" y="1044977"/>
            <a:chExt cx="9006026" cy="2849050"/>
          </a:xfrm>
        </p:grpSpPr>
        <p:pic>
          <p:nvPicPr>
            <p:cNvPr id="467" name="Google Shape;467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41805" y="1044977"/>
              <a:ext cx="4615450" cy="2849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421196" y="1159926"/>
              <a:ext cx="4243026" cy="261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9" name="Google Shape;469;p58"/>
          <p:cNvGrpSpPr/>
          <p:nvPr/>
        </p:nvGrpSpPr>
        <p:grpSpPr>
          <a:xfrm>
            <a:off x="921595" y="2629811"/>
            <a:ext cx="7458791" cy="2359583"/>
            <a:chOff x="259717" y="1265250"/>
            <a:chExt cx="9006026" cy="2849050"/>
          </a:xfrm>
        </p:grpSpPr>
        <p:pic>
          <p:nvPicPr>
            <p:cNvPr id="470" name="Google Shape;470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9717" y="1265250"/>
              <a:ext cx="4615450" cy="2849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5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22718" y="1380200"/>
              <a:ext cx="4243026" cy="2619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59"/>
          <p:cNvGrpSpPr/>
          <p:nvPr/>
        </p:nvGrpSpPr>
        <p:grpSpPr>
          <a:xfrm>
            <a:off x="950685" y="118419"/>
            <a:ext cx="7382240" cy="2335366"/>
            <a:chOff x="68988" y="1265250"/>
            <a:chExt cx="9006026" cy="2849050"/>
          </a:xfrm>
        </p:grpSpPr>
        <p:pic>
          <p:nvPicPr>
            <p:cNvPr id="477" name="Google Shape;477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988" y="1265250"/>
              <a:ext cx="4615450" cy="2849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31988" y="1380200"/>
              <a:ext cx="4243026" cy="261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9" name="Google Shape;479;p59"/>
          <p:cNvGrpSpPr/>
          <p:nvPr/>
        </p:nvGrpSpPr>
        <p:grpSpPr>
          <a:xfrm>
            <a:off x="917232" y="2575198"/>
            <a:ext cx="7425469" cy="2349042"/>
            <a:chOff x="68988" y="1265250"/>
            <a:chExt cx="9006026" cy="2849050"/>
          </a:xfrm>
        </p:grpSpPr>
        <p:pic>
          <p:nvPicPr>
            <p:cNvPr id="480" name="Google Shape;480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988" y="1265250"/>
              <a:ext cx="4615450" cy="2849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31988" y="1380200"/>
              <a:ext cx="4243026" cy="2619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0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2900"/>
              <a:t>Weather-related features</a:t>
            </a:r>
            <a:endParaRPr sz="2900"/>
          </a:p>
        </p:txBody>
      </p:sp>
      <p:pic>
        <p:nvPicPr>
          <p:cNvPr id="487" name="Google Shape;48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375" y="2838789"/>
            <a:ext cx="12192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625" y="2653450"/>
            <a:ext cx="12192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4850" y="2774175"/>
            <a:ext cx="889500" cy="8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oogle Shape;494;p61"/>
          <p:cNvGrpSpPr/>
          <p:nvPr/>
        </p:nvGrpSpPr>
        <p:grpSpPr>
          <a:xfrm>
            <a:off x="851064" y="123105"/>
            <a:ext cx="7441863" cy="2356164"/>
            <a:chOff x="76388" y="1265250"/>
            <a:chExt cx="8998625" cy="2849050"/>
          </a:xfrm>
        </p:grpSpPr>
        <p:pic>
          <p:nvPicPr>
            <p:cNvPr id="495" name="Google Shape;495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6388" y="1265250"/>
              <a:ext cx="4615450" cy="2849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6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31988" y="1380200"/>
              <a:ext cx="4243026" cy="261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7" name="Google Shape;497;p61"/>
          <p:cNvGrpSpPr/>
          <p:nvPr/>
        </p:nvGrpSpPr>
        <p:grpSpPr>
          <a:xfrm>
            <a:off x="851092" y="2571817"/>
            <a:ext cx="7415562" cy="2345908"/>
            <a:chOff x="68988" y="1265250"/>
            <a:chExt cx="9006026" cy="2849050"/>
          </a:xfrm>
        </p:grpSpPr>
        <p:pic>
          <p:nvPicPr>
            <p:cNvPr id="498" name="Google Shape;498;p6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988" y="1265250"/>
              <a:ext cx="4615450" cy="2849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6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31988" y="1380200"/>
              <a:ext cx="4243026" cy="2619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What is </a:t>
            </a:r>
            <a:r>
              <a:rPr i="1" lang="hr"/>
              <a:t>big data</a:t>
            </a:r>
            <a:r>
              <a:rPr lang="hr"/>
              <a:t>?</a:t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438" y="953025"/>
            <a:ext cx="7133136" cy="396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62"/>
          <p:cNvGrpSpPr/>
          <p:nvPr/>
        </p:nvGrpSpPr>
        <p:grpSpPr>
          <a:xfrm>
            <a:off x="851078" y="2611283"/>
            <a:ext cx="7447083" cy="2355880"/>
            <a:chOff x="68988" y="1265250"/>
            <a:chExt cx="9006026" cy="2849050"/>
          </a:xfrm>
        </p:grpSpPr>
        <p:pic>
          <p:nvPicPr>
            <p:cNvPr id="505" name="Google Shape;505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988" y="1265250"/>
              <a:ext cx="4615450" cy="2849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31988" y="1380200"/>
              <a:ext cx="4243026" cy="261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7" name="Google Shape;507;p62"/>
          <p:cNvGrpSpPr/>
          <p:nvPr/>
        </p:nvGrpSpPr>
        <p:grpSpPr>
          <a:xfrm>
            <a:off x="851120" y="157562"/>
            <a:ext cx="7445282" cy="2355025"/>
            <a:chOff x="68988" y="1265250"/>
            <a:chExt cx="9006026" cy="2849050"/>
          </a:xfrm>
        </p:grpSpPr>
        <p:pic>
          <p:nvPicPr>
            <p:cNvPr id="508" name="Google Shape;508;p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988" y="1265250"/>
              <a:ext cx="4615450" cy="2849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6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31988" y="1380200"/>
              <a:ext cx="4243026" cy="2619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oogle Shape;514;p63"/>
          <p:cNvGrpSpPr/>
          <p:nvPr/>
        </p:nvGrpSpPr>
        <p:grpSpPr>
          <a:xfrm>
            <a:off x="851063" y="127764"/>
            <a:ext cx="7561459" cy="2392062"/>
            <a:chOff x="68988" y="1265250"/>
            <a:chExt cx="9006026" cy="2849050"/>
          </a:xfrm>
        </p:grpSpPr>
        <p:pic>
          <p:nvPicPr>
            <p:cNvPr id="515" name="Google Shape;515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988" y="1265250"/>
              <a:ext cx="4615450" cy="2849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" name="Google Shape;516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31988" y="1380200"/>
              <a:ext cx="4243026" cy="261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7" name="Google Shape;517;p63"/>
          <p:cNvGrpSpPr/>
          <p:nvPr/>
        </p:nvGrpSpPr>
        <p:grpSpPr>
          <a:xfrm>
            <a:off x="851085" y="2596017"/>
            <a:ext cx="7556056" cy="2390353"/>
            <a:chOff x="68988" y="1265250"/>
            <a:chExt cx="9006026" cy="2849050"/>
          </a:xfrm>
        </p:grpSpPr>
        <p:pic>
          <p:nvPicPr>
            <p:cNvPr id="518" name="Google Shape;518;p6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988" y="1265250"/>
              <a:ext cx="4615450" cy="2849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" name="Google Shape;519;p6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31988" y="1380200"/>
              <a:ext cx="4243026" cy="2619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4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Data visualisation using </a:t>
            </a:r>
            <a:r>
              <a:rPr i="1" lang="hr"/>
              <a:t>sparklyr </a:t>
            </a:r>
            <a:r>
              <a:rPr lang="hr"/>
              <a:t>and </a:t>
            </a:r>
            <a:r>
              <a:rPr i="1" lang="hr"/>
              <a:t>ggplot2</a:t>
            </a:r>
            <a:endParaRPr i="1"/>
          </a:p>
        </p:txBody>
      </p:sp>
      <p:sp>
        <p:nvSpPr>
          <p:cNvPr id="525" name="Google Shape;525;p64"/>
          <p:cNvSpPr txBox="1"/>
          <p:nvPr>
            <p:ph type="title"/>
          </p:nvPr>
        </p:nvSpPr>
        <p:spPr>
          <a:xfrm>
            <a:off x="8103800" y="47125"/>
            <a:ext cx="973500" cy="9546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2600">
                <a:solidFill>
                  <a:srgbClr val="FFFFFF"/>
                </a:solidFill>
              </a:rPr>
              <a:t>How I did it?</a:t>
            </a:r>
            <a:endParaRPr i="1" sz="2600">
              <a:solidFill>
                <a:srgbClr val="FFFFFF"/>
              </a:solidFill>
            </a:endParaRPr>
          </a:p>
        </p:txBody>
      </p:sp>
      <p:sp>
        <p:nvSpPr>
          <p:cNvPr id="526" name="Google Shape;526;p64"/>
          <p:cNvSpPr txBox="1"/>
          <p:nvPr/>
        </p:nvSpPr>
        <p:spPr>
          <a:xfrm>
            <a:off x="518050" y="1147100"/>
            <a:ext cx="77634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1800">
                <a:latin typeface="Open Sans"/>
                <a:ea typeface="Open Sans"/>
                <a:cs typeface="Open Sans"/>
                <a:sym typeface="Open Sans"/>
              </a:rPr>
              <a:t>Different approaches to big data </a:t>
            </a:r>
            <a:r>
              <a:rPr lang="hr" sz="1800">
                <a:latin typeface="Open Sans"/>
                <a:ea typeface="Open Sans"/>
                <a:cs typeface="Open Sans"/>
                <a:sym typeface="Open Sans"/>
              </a:rPr>
              <a:t>visualisations:</a:t>
            </a:r>
            <a:br>
              <a:rPr lang="hr" sz="1800"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hr" sz="1800">
                <a:latin typeface="Open Sans"/>
                <a:ea typeface="Open Sans"/>
                <a:cs typeface="Open Sans"/>
                <a:sym typeface="Open Sans"/>
              </a:rPr>
              <a:t>Aggregating big data to concise tables</a:t>
            </a:r>
            <a:br>
              <a:rPr lang="hr" sz="1800"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hr" sz="1800">
                <a:latin typeface="Open Sans"/>
                <a:ea typeface="Open Sans"/>
                <a:cs typeface="Open Sans"/>
                <a:sym typeface="Open Sans"/>
              </a:rPr>
              <a:t>Sampling big data to smaller datasets</a:t>
            </a:r>
            <a:br>
              <a:rPr lang="hr" sz="1800"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hr" sz="1800">
                <a:latin typeface="Open Sans"/>
                <a:ea typeface="Open Sans"/>
                <a:cs typeface="Open Sans"/>
                <a:sym typeface="Open Sans"/>
              </a:rPr>
              <a:t>Directly plotting big data using </a:t>
            </a:r>
            <a:r>
              <a:rPr i="1" lang="hr" sz="1800">
                <a:latin typeface="Open Sans"/>
                <a:ea typeface="Open Sans"/>
                <a:cs typeface="Open Sans"/>
                <a:sym typeface="Open Sans"/>
              </a:rPr>
              <a:t>dbplot</a:t>
            </a:r>
            <a:endParaRPr i="1"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7" name="Google Shape;527;p64"/>
          <p:cNvSpPr txBox="1"/>
          <p:nvPr>
            <p:ph type="title"/>
          </p:nvPr>
        </p:nvSpPr>
        <p:spPr>
          <a:xfrm>
            <a:off x="8014975" y="47125"/>
            <a:ext cx="1062300" cy="10260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2600">
                <a:solidFill>
                  <a:srgbClr val="FFFFFF"/>
                </a:solidFill>
              </a:rPr>
              <a:t>How to do it?</a:t>
            </a:r>
            <a:endParaRPr i="1"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5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Data visualisation by aggregating</a:t>
            </a:r>
            <a:endParaRPr i="1"/>
          </a:p>
        </p:txBody>
      </p:sp>
      <p:sp>
        <p:nvSpPr>
          <p:cNvPr id="533" name="Google Shape;533;p65"/>
          <p:cNvSpPr txBox="1"/>
          <p:nvPr>
            <p:ph type="title"/>
          </p:nvPr>
        </p:nvSpPr>
        <p:spPr>
          <a:xfrm>
            <a:off x="8103800" y="47125"/>
            <a:ext cx="973500" cy="9546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2600">
                <a:solidFill>
                  <a:srgbClr val="FFFFFF"/>
                </a:solidFill>
              </a:rPr>
              <a:t>How I did it?</a:t>
            </a:r>
            <a:endParaRPr i="1" sz="2600">
              <a:solidFill>
                <a:srgbClr val="FFFFFF"/>
              </a:solidFill>
            </a:endParaRPr>
          </a:p>
        </p:txBody>
      </p:sp>
      <p:pic>
        <p:nvPicPr>
          <p:cNvPr id="534" name="Google Shape;53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75" y="1001725"/>
            <a:ext cx="5187024" cy="40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1500" y="1172081"/>
            <a:ext cx="2980799" cy="184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03871" y="3104575"/>
            <a:ext cx="2980799" cy="183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5"/>
          <p:cNvSpPr txBox="1"/>
          <p:nvPr>
            <p:ph type="title"/>
          </p:nvPr>
        </p:nvSpPr>
        <p:spPr>
          <a:xfrm>
            <a:off x="8014975" y="47125"/>
            <a:ext cx="1062300" cy="10260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2600">
                <a:solidFill>
                  <a:srgbClr val="FFFFFF"/>
                </a:solidFill>
              </a:rPr>
              <a:t>How to do it?</a:t>
            </a:r>
            <a:endParaRPr i="1"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6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Data visualisation by sampling</a:t>
            </a:r>
            <a:endParaRPr i="1"/>
          </a:p>
        </p:txBody>
      </p:sp>
      <p:sp>
        <p:nvSpPr>
          <p:cNvPr id="543" name="Google Shape;543;p66"/>
          <p:cNvSpPr txBox="1"/>
          <p:nvPr>
            <p:ph type="title"/>
          </p:nvPr>
        </p:nvSpPr>
        <p:spPr>
          <a:xfrm>
            <a:off x="8103800" y="47125"/>
            <a:ext cx="973500" cy="9546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2600">
                <a:solidFill>
                  <a:srgbClr val="FFFFFF"/>
                </a:solidFill>
              </a:rPr>
              <a:t>How I did it?</a:t>
            </a:r>
            <a:endParaRPr i="1" sz="2600">
              <a:solidFill>
                <a:srgbClr val="FFFFFF"/>
              </a:solidFill>
            </a:endParaRPr>
          </a:p>
        </p:txBody>
      </p:sp>
      <p:pic>
        <p:nvPicPr>
          <p:cNvPr id="544" name="Google Shape;54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63" y="1080100"/>
            <a:ext cx="852487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0707" y="2675350"/>
            <a:ext cx="3542574" cy="2186774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6"/>
          <p:cNvSpPr txBox="1"/>
          <p:nvPr>
            <p:ph type="title"/>
          </p:nvPr>
        </p:nvSpPr>
        <p:spPr>
          <a:xfrm>
            <a:off x="8014975" y="47125"/>
            <a:ext cx="1062300" cy="10260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2600">
                <a:solidFill>
                  <a:srgbClr val="FFFFFF"/>
                </a:solidFill>
              </a:rPr>
              <a:t>How to do it?</a:t>
            </a:r>
            <a:endParaRPr i="1"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7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3400"/>
              <a:t>3.4 Data mining</a:t>
            </a:r>
            <a:endParaRPr sz="3400"/>
          </a:p>
        </p:txBody>
      </p:sp>
      <p:pic>
        <p:nvPicPr>
          <p:cNvPr id="552" name="Google Shape;55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375" y="2838789"/>
            <a:ext cx="12192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625" y="2653450"/>
            <a:ext cx="121920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8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Feature selection</a:t>
            </a:r>
            <a:endParaRPr i="1"/>
          </a:p>
        </p:txBody>
      </p:sp>
      <p:sp>
        <p:nvSpPr>
          <p:cNvPr id="559" name="Google Shape;559;p68"/>
          <p:cNvSpPr txBox="1"/>
          <p:nvPr/>
        </p:nvSpPr>
        <p:spPr>
          <a:xfrm>
            <a:off x="226200" y="1018975"/>
            <a:ext cx="4437000" cy="24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Features known </a:t>
            </a:r>
            <a:r>
              <a:rPr lang="hr" u="sng">
                <a:latin typeface="Open Sans"/>
                <a:ea typeface="Open Sans"/>
                <a:cs typeface="Open Sans"/>
                <a:sym typeface="Open Sans"/>
              </a:rPr>
              <a:t>before</a:t>
            </a:r>
            <a:r>
              <a:rPr lang="hr">
                <a:latin typeface="Open Sans"/>
                <a:ea typeface="Open Sans"/>
                <a:cs typeface="Open Sans"/>
                <a:sym typeface="Open Sans"/>
              </a:rPr>
              <a:t> the ride (apriori):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ride type</a:t>
            </a:r>
            <a:br>
              <a:rPr lang="hr">
                <a:latin typeface="Open Sans"/>
                <a:ea typeface="Open Sans"/>
                <a:cs typeface="Open Sans"/>
                <a:sym typeface="Open Sans"/>
              </a:rPr>
            </a:b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hr">
                <a:latin typeface="Open Sans"/>
                <a:ea typeface="Open Sans"/>
                <a:cs typeface="Open Sans"/>
                <a:sym typeface="Open Sans"/>
              </a:rPr>
            </a:br>
            <a:br>
              <a:rPr lang="hr">
                <a:latin typeface="Open Sans"/>
                <a:ea typeface="Open Sans"/>
                <a:cs typeface="Open Sans"/>
                <a:sym typeface="Open Sans"/>
              </a:rPr>
            </a:br>
            <a:br>
              <a:rPr lang="hr">
                <a:latin typeface="Open Sans"/>
                <a:ea typeface="Open Sans"/>
                <a:cs typeface="Open Sans"/>
                <a:sym typeface="Open Sans"/>
              </a:rPr>
            </a:br>
            <a:br>
              <a:rPr lang="hr">
                <a:latin typeface="Open Sans"/>
                <a:ea typeface="Open Sans"/>
                <a:cs typeface="Open Sans"/>
                <a:sym typeface="Open Sans"/>
              </a:rPr>
            </a:b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ride hour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ride day of week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ride month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ride year</a:t>
            </a:r>
            <a:br>
              <a:rPr lang="hr">
                <a:latin typeface="Open Sans"/>
                <a:ea typeface="Open Sans"/>
                <a:cs typeface="Open Sans"/>
                <a:sym typeface="Open Sans"/>
              </a:rPr>
            </a:br>
            <a:br>
              <a:rPr lang="hr">
                <a:latin typeface="Open Sans"/>
                <a:ea typeface="Open Sans"/>
                <a:cs typeface="Open Sans"/>
                <a:sym typeface="Open Sans"/>
              </a:rPr>
            </a:br>
            <a:r>
              <a:rPr lang="hr">
                <a:latin typeface="Open Sans"/>
                <a:ea typeface="Open Sans"/>
                <a:cs typeface="Open Sans"/>
                <a:sym typeface="Open Sans"/>
              </a:rPr>
              <a:t>pickup taxizone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pickup borough (area)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going from airport</a:t>
            </a:r>
            <a:br>
              <a:rPr lang="hr">
                <a:latin typeface="Open Sans"/>
                <a:ea typeface="Open Sans"/>
                <a:cs typeface="Open Sans"/>
                <a:sym typeface="Open Sans"/>
              </a:rPr>
            </a:b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" name="Google Shape;560;p68"/>
          <p:cNvSpPr txBox="1"/>
          <p:nvPr/>
        </p:nvSpPr>
        <p:spPr>
          <a:xfrm>
            <a:off x="4663200" y="1018975"/>
            <a:ext cx="4480800" cy="24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Features known </a:t>
            </a:r>
            <a:r>
              <a:rPr lang="hr" u="sng">
                <a:latin typeface="Open Sans"/>
                <a:ea typeface="Open Sans"/>
                <a:cs typeface="Open Sans"/>
                <a:sym typeface="Open Sans"/>
              </a:rPr>
              <a:t>after</a:t>
            </a:r>
            <a:r>
              <a:rPr lang="hr">
                <a:latin typeface="Open Sans"/>
                <a:ea typeface="Open Sans"/>
                <a:cs typeface="Open Sans"/>
                <a:sym typeface="Open Sans"/>
              </a:rPr>
              <a:t> the ride (aposteriori):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ride type</a:t>
            </a:r>
            <a:br>
              <a:rPr lang="hr">
                <a:latin typeface="Open Sans"/>
                <a:ea typeface="Open Sans"/>
                <a:cs typeface="Open Sans"/>
                <a:sym typeface="Open Sans"/>
              </a:rPr>
            </a:b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obligatory part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ride duration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average vehicle speed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direct (aerial) distance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ineffectiveness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ride hour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ride day of week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ride month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ride year</a:t>
            </a:r>
            <a:br>
              <a:rPr lang="hr">
                <a:latin typeface="Open Sans"/>
                <a:ea typeface="Open Sans"/>
                <a:cs typeface="Open Sans"/>
                <a:sym typeface="Open Sans"/>
              </a:rPr>
            </a:b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pickup/dropoff taxizone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pickup/dropoff borough (area)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hr">
                <a:latin typeface="Open Sans"/>
                <a:ea typeface="Open Sans"/>
                <a:cs typeface="Open Sans"/>
                <a:sym typeface="Open Sans"/>
              </a:rPr>
              <a:t>going to/from airport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1" name="Google Shape;561;p68"/>
          <p:cNvSpPr txBox="1"/>
          <p:nvPr/>
        </p:nvSpPr>
        <p:spPr>
          <a:xfrm>
            <a:off x="6568499" y="4543825"/>
            <a:ext cx="6702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r" sz="2800"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 b="1"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2" name="Google Shape;562;p68"/>
          <p:cNvSpPr txBox="1"/>
          <p:nvPr/>
        </p:nvSpPr>
        <p:spPr>
          <a:xfrm>
            <a:off x="1673500" y="4543825"/>
            <a:ext cx="5337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r" sz="2800"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 b="1" sz="2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3" name="Google Shape;563;p68"/>
          <p:cNvSpPr/>
          <p:nvPr/>
        </p:nvSpPr>
        <p:spPr>
          <a:xfrm>
            <a:off x="1445500" y="4631600"/>
            <a:ext cx="989700" cy="4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68"/>
          <p:cNvSpPr/>
          <p:nvPr/>
        </p:nvSpPr>
        <p:spPr>
          <a:xfrm>
            <a:off x="6322125" y="4631600"/>
            <a:ext cx="989700" cy="4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9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Data formatting</a:t>
            </a:r>
            <a:endParaRPr i="1"/>
          </a:p>
        </p:txBody>
      </p:sp>
      <p:pic>
        <p:nvPicPr>
          <p:cNvPr id="570" name="Google Shape;57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76150"/>
            <a:ext cx="7277523" cy="11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9"/>
          <p:cNvSpPr txBox="1"/>
          <p:nvPr>
            <p:ph type="title"/>
          </p:nvPr>
        </p:nvSpPr>
        <p:spPr>
          <a:xfrm>
            <a:off x="8014975" y="47125"/>
            <a:ext cx="1062300" cy="10260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2600">
                <a:solidFill>
                  <a:srgbClr val="FFFFFF"/>
                </a:solidFill>
              </a:rPr>
              <a:t>How to do it?</a:t>
            </a:r>
            <a:endParaRPr i="1"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0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Splitting the dataset</a:t>
            </a:r>
            <a:endParaRPr i="1"/>
          </a:p>
        </p:txBody>
      </p:sp>
      <p:pic>
        <p:nvPicPr>
          <p:cNvPr id="577" name="Google Shape;57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700" y="1398350"/>
            <a:ext cx="7216601" cy="136732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70"/>
          <p:cNvSpPr/>
          <p:nvPr/>
        </p:nvSpPr>
        <p:spPr>
          <a:xfrm>
            <a:off x="3673625" y="1735600"/>
            <a:ext cx="611700" cy="2973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70"/>
          <p:cNvSpPr/>
          <p:nvPr/>
        </p:nvSpPr>
        <p:spPr>
          <a:xfrm>
            <a:off x="5220375" y="1735600"/>
            <a:ext cx="611700" cy="2973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70"/>
          <p:cNvSpPr txBox="1"/>
          <p:nvPr>
            <p:ph type="title"/>
          </p:nvPr>
        </p:nvSpPr>
        <p:spPr>
          <a:xfrm>
            <a:off x="8014975" y="47125"/>
            <a:ext cx="1062300" cy="10260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2600">
                <a:solidFill>
                  <a:srgbClr val="FFFFFF"/>
                </a:solidFill>
              </a:rPr>
              <a:t>How to do it?</a:t>
            </a:r>
            <a:endParaRPr i="1"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1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Available regression m</a:t>
            </a:r>
            <a:r>
              <a:rPr lang="hr"/>
              <a:t>odels in </a:t>
            </a:r>
            <a:r>
              <a:rPr i="1" lang="hr"/>
              <a:t>sparklyr</a:t>
            </a:r>
            <a:r>
              <a:rPr lang="hr"/>
              <a:t>   </a:t>
            </a:r>
            <a:endParaRPr i="1"/>
          </a:p>
        </p:txBody>
      </p:sp>
      <p:pic>
        <p:nvPicPr>
          <p:cNvPr id="586" name="Google Shape;58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450" y="1299950"/>
            <a:ext cx="7762923" cy="2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71"/>
          <p:cNvSpPr/>
          <p:nvPr/>
        </p:nvSpPr>
        <p:spPr>
          <a:xfrm>
            <a:off x="536300" y="1686875"/>
            <a:ext cx="297300" cy="1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71"/>
          <p:cNvSpPr/>
          <p:nvPr/>
        </p:nvSpPr>
        <p:spPr>
          <a:xfrm>
            <a:off x="536300" y="2491525"/>
            <a:ext cx="297300" cy="1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71"/>
          <p:cNvSpPr/>
          <p:nvPr/>
        </p:nvSpPr>
        <p:spPr>
          <a:xfrm>
            <a:off x="536300" y="2771725"/>
            <a:ext cx="297300" cy="1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What is </a:t>
            </a:r>
            <a:r>
              <a:rPr i="1" lang="hr"/>
              <a:t>big data</a:t>
            </a:r>
            <a:r>
              <a:rPr lang="hr"/>
              <a:t>?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438" y="953025"/>
            <a:ext cx="7133136" cy="396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888" y="767901"/>
            <a:ext cx="1384250" cy="13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2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Example of training a regression model</a:t>
            </a:r>
            <a:endParaRPr i="1"/>
          </a:p>
        </p:txBody>
      </p:sp>
      <p:pic>
        <p:nvPicPr>
          <p:cNvPr id="595" name="Google Shape;59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50" y="904275"/>
            <a:ext cx="5950848" cy="3885676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2"/>
          <p:cNvSpPr txBox="1"/>
          <p:nvPr>
            <p:ph type="title"/>
          </p:nvPr>
        </p:nvSpPr>
        <p:spPr>
          <a:xfrm>
            <a:off x="8014975" y="47125"/>
            <a:ext cx="1062300" cy="10260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2600">
                <a:solidFill>
                  <a:srgbClr val="FFFFFF"/>
                </a:solidFill>
              </a:rPr>
              <a:t>How to do it?</a:t>
            </a:r>
            <a:endParaRPr i="1"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3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Results</a:t>
            </a:r>
            <a:endParaRPr/>
          </a:p>
        </p:txBody>
      </p:sp>
      <p:pic>
        <p:nvPicPr>
          <p:cNvPr id="602" name="Google Shape;60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738" y="1309062"/>
            <a:ext cx="7438525" cy="216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4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Feature importance</a:t>
            </a:r>
            <a:endParaRPr/>
          </a:p>
        </p:txBody>
      </p:sp>
      <p:pic>
        <p:nvPicPr>
          <p:cNvPr id="608" name="Google Shape;60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675" y="1265925"/>
            <a:ext cx="4251148" cy="2834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075" y="1265926"/>
            <a:ext cx="4251148" cy="28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5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Residual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5" name="Google Shape;61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925" y="2943325"/>
            <a:ext cx="3050788" cy="188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8889" y="2943325"/>
            <a:ext cx="3050788" cy="188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7925" y="953025"/>
            <a:ext cx="3050788" cy="188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18889" y="953025"/>
            <a:ext cx="3050788" cy="188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3300"/>
              <a:t>3.5 </a:t>
            </a:r>
            <a:r>
              <a:rPr lang="hr" sz="3300"/>
              <a:t>Conclusion of the analysis and future work</a:t>
            </a:r>
            <a:endParaRPr sz="3400"/>
          </a:p>
        </p:txBody>
      </p:sp>
      <p:pic>
        <p:nvPicPr>
          <p:cNvPr id="624" name="Google Shape;62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375" y="2838789"/>
            <a:ext cx="12192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625" y="2653450"/>
            <a:ext cx="121920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7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3300"/>
              <a:t>Conclusion of the analysis and future work</a:t>
            </a:r>
            <a:endParaRPr/>
          </a:p>
        </p:txBody>
      </p:sp>
      <p:sp>
        <p:nvSpPr>
          <p:cNvPr id="631" name="Google Shape;631;p77"/>
          <p:cNvSpPr txBox="1"/>
          <p:nvPr/>
        </p:nvSpPr>
        <p:spPr>
          <a:xfrm>
            <a:off x="540250" y="962100"/>
            <a:ext cx="7045500" cy="3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-"/>
            </a:pPr>
            <a:r>
              <a:rPr lang="hr" sz="1600">
                <a:latin typeface="Open Sans"/>
                <a:ea typeface="Open Sans"/>
                <a:cs typeface="Open Sans"/>
                <a:sym typeface="Open Sans"/>
              </a:rPr>
              <a:t>23 features considered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-"/>
            </a:pPr>
            <a:r>
              <a:rPr lang="hr" sz="1600">
                <a:latin typeface="Open Sans"/>
                <a:ea typeface="Open Sans"/>
                <a:cs typeface="Open Sans"/>
                <a:sym typeface="Open Sans"/>
              </a:rPr>
              <a:t>3 models trained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-"/>
            </a:pPr>
            <a:r>
              <a:rPr lang="hr" sz="1600">
                <a:latin typeface="Open Sans"/>
                <a:ea typeface="Open Sans"/>
                <a:cs typeface="Open Sans"/>
                <a:sym typeface="Open Sans"/>
              </a:rPr>
              <a:t>poor results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-"/>
            </a:pPr>
            <a:r>
              <a:rPr lang="hr" sz="1600">
                <a:latin typeface="Open Sans"/>
                <a:ea typeface="Open Sans"/>
                <a:cs typeface="Open Sans"/>
                <a:sym typeface="Open Sans"/>
              </a:rPr>
              <a:t>predicting tips is a </a:t>
            </a:r>
            <a:r>
              <a:rPr lang="hr" sz="1600" u="sng">
                <a:latin typeface="Open Sans"/>
                <a:ea typeface="Open Sans"/>
                <a:cs typeface="Open Sans"/>
                <a:sym typeface="Open Sans"/>
              </a:rPr>
              <a:t>difficult task</a:t>
            </a:r>
            <a:endParaRPr sz="1600" u="sng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-"/>
            </a:pPr>
            <a:r>
              <a:rPr lang="hr" sz="1600">
                <a:latin typeface="Open Sans"/>
                <a:ea typeface="Open Sans"/>
                <a:cs typeface="Open Sans"/>
                <a:sym typeface="Open Sans"/>
              </a:rPr>
              <a:t>little correlation was found between the taxi ride’s tip percentage and its weather-related or its performance-related features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-"/>
            </a:pPr>
            <a:r>
              <a:rPr lang="hr" sz="1600">
                <a:latin typeface="Open Sans"/>
                <a:ea typeface="Open Sans"/>
                <a:cs typeface="Open Sans"/>
                <a:sym typeface="Open Sans"/>
              </a:rPr>
              <a:t>strongest predictor was the ride’s obligatory price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-"/>
            </a:pPr>
            <a:r>
              <a:rPr lang="hr" sz="2000" u="sng">
                <a:latin typeface="Open Sans"/>
                <a:ea typeface="Open Sans"/>
                <a:cs typeface="Open Sans"/>
                <a:sym typeface="Open Sans"/>
              </a:rPr>
              <a:t>Social pressure is the strongest motivator for tipping</a:t>
            </a:r>
            <a:endParaRPr sz="2000" u="sng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3800"/>
              <a:t>Thank you for your attention!</a:t>
            </a:r>
            <a:br>
              <a:rPr lang="hr" sz="3800"/>
            </a:br>
            <a:r>
              <a:rPr lang="hr" sz="3800"/>
              <a:t>Questions?</a:t>
            </a:r>
            <a:endParaRPr sz="3800"/>
          </a:p>
        </p:txBody>
      </p:sp>
      <p:pic>
        <p:nvPicPr>
          <p:cNvPr id="637" name="Google Shape;63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375" y="2838789"/>
            <a:ext cx="12192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625" y="2653450"/>
            <a:ext cx="12192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9200" y="4656225"/>
            <a:ext cx="824325" cy="4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75" y="4438325"/>
            <a:ext cx="670801" cy="67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24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Potential of </a:t>
            </a:r>
            <a:r>
              <a:rPr i="1" lang="hr"/>
              <a:t>big data</a:t>
            </a:r>
            <a:endParaRPr i="1"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600" y="1151750"/>
            <a:ext cx="6652775" cy="322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275" y="245625"/>
            <a:ext cx="707400" cy="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917700" y="4373900"/>
            <a:ext cx="70530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2000">
                <a:latin typeface="Open Sans"/>
                <a:ea typeface="Open Sans"/>
                <a:cs typeface="Open Sans"/>
                <a:sym typeface="Open Sans"/>
              </a:rPr>
              <a:t>Big data market volume is ~$56 billion in the USA in 2020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3800"/>
              <a:t>2	Apache Spark and its R integration</a:t>
            </a:r>
            <a:endParaRPr sz="3800"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375" y="2838789"/>
            <a:ext cx="12192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625" y="2653450"/>
            <a:ext cx="121920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3400"/>
              <a:t>2</a:t>
            </a:r>
            <a:r>
              <a:rPr lang="hr" sz="3400"/>
              <a:t>.1 Apache Spark</a:t>
            </a:r>
            <a:endParaRPr sz="3400"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375" y="2838789"/>
            <a:ext cx="12192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625" y="2653450"/>
            <a:ext cx="12192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7595" y="2962929"/>
            <a:ext cx="1096101" cy="5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